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2"/>
  </p:notesMasterIdLst>
  <p:sldIdLst>
    <p:sldId id="256" r:id="rId2"/>
    <p:sldId id="257" r:id="rId3"/>
    <p:sldId id="258" r:id="rId4"/>
    <p:sldId id="259" r:id="rId5"/>
    <p:sldId id="260" r:id="rId6"/>
    <p:sldId id="278" r:id="rId7"/>
    <p:sldId id="292" r:id="rId8"/>
    <p:sldId id="291" r:id="rId9"/>
    <p:sldId id="264" r:id="rId10"/>
    <p:sldId id="265" r:id="rId11"/>
    <p:sldId id="283" r:id="rId12"/>
    <p:sldId id="286" r:id="rId13"/>
    <p:sldId id="289" r:id="rId14"/>
    <p:sldId id="288" r:id="rId15"/>
    <p:sldId id="287" r:id="rId16"/>
    <p:sldId id="285" r:id="rId17"/>
    <p:sldId id="272" r:id="rId18"/>
    <p:sldId id="293" r:id="rId19"/>
    <p:sldId id="274" r:id="rId20"/>
    <p:sldId id="276" r:id="rId21"/>
  </p:sldIdLst>
  <p:sldSz cx="9144000" cy="5143500" type="screen16x9"/>
  <p:notesSz cx="6858000" cy="9144000"/>
  <p:embeddedFontLst>
    <p:embeddedFont>
      <p:font typeface="Roboto Slab" charset="0"/>
      <p:regular r:id="rId23"/>
      <p:bold r:id="rId24"/>
    </p:embeddedFont>
    <p:embeddedFont>
      <p:font typeface="Nixie One" charset="0"/>
      <p:regular r:id="rId25"/>
    </p:embeddedFont>
    <p:embeddedFont>
      <p:font typeface="Calibri" pitchFamily="34" charset="0"/>
      <p:regular r:id="rId26"/>
      <p:bold r:id="rId27"/>
      <p:italic r:id="rId28"/>
      <p:boldItalic r:id="rId29"/>
    </p:embeddedFont>
    <p:embeddedFont>
      <p:font typeface="Roboto Slab Medium" charset="0"/>
      <p:regular r:id="rId30"/>
      <p:bold r:id="rId31"/>
    </p:embeddedFont>
    <p:embeddedFont>
      <p:font typeface="Impact" pitchFamily="3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71104F08-AA8B-428F-A65D-A1820FABF742}">
  <a:tblStyle styleId="{71104F08-AA8B-428F-A65D-A1820FABF74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BB1C5781-9405-40A9-A602-08D4A11C480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77482" autoAdjust="0"/>
  </p:normalViewPr>
  <p:slideViewPr>
    <p:cSldViewPr snapToGrid="0">
      <p:cViewPr varScale="1">
        <p:scale>
          <a:sx n="118" d="100"/>
          <a:sy n="118" d="100"/>
        </p:scale>
        <p:origin x="-600" y="-67"/>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media/image1.png>
</file>

<file path=ppt/media/image10.jpeg>
</file>

<file path=ppt/media/image11.jpeg>
</file>

<file path=ppt/media/image12.jpeg>
</file>

<file path=ppt/media/image13.png>
</file>

<file path=ppt/media/image14.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f44a959fff_2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gf44a959fff_2_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xmlns="" val="2762469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f44a959fff_2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gf44a959fff_2_1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dirty="0" smtClean="0"/>
              <a:t>We have gathered the necessary satellite Images</a:t>
            </a:r>
            <a:r>
              <a:rPr lang="en-US" baseline="0" dirty="0" smtClean="0"/>
              <a:t> </a:t>
            </a:r>
            <a:r>
              <a:rPr lang="en-US" dirty="0" smtClean="0"/>
              <a:t>for the riparian and forest areas. As a data collection is a crucial part of the project. For that, we have chosen the </a:t>
            </a:r>
            <a:r>
              <a:rPr lang="en-US" dirty="0" err="1" smtClean="0"/>
              <a:t>Tadoba</a:t>
            </a:r>
            <a:r>
              <a:rPr lang="en-US" dirty="0" smtClean="0"/>
              <a:t> </a:t>
            </a:r>
            <a:r>
              <a:rPr lang="en-US" dirty="0" err="1" smtClean="0"/>
              <a:t>andhari</a:t>
            </a:r>
            <a:r>
              <a:rPr lang="en-US" dirty="0" smtClean="0"/>
              <a:t> region for the forest and the Konya Wildlife Sanctuary for riparian areas. On the USGS Earth Explorer, we have compiled all of the satellite images from the past 10 years, from 2014 to 2023. We have selected a high-resolution (1024*1044) landsat-8 image.</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smtClean="0"/>
              <a:t>Here is the flow diagram of our proposed system so we have convert our images to HSV (hue, saturation, value) It is a color space that represents colors based on these three dimensions. Hue represents the color itself, such as red, blue, green, etc. Saturation represents the intensity or purity of the color, and value represents the brightness of color Then next we have set a threshold for lower and upper bound 40 40 40 for lower green and 70 255 255 for upper green then we have performed morphological operation. Morphological operations are often performed on binary images, The main purpose of the morphological opening operation is to remove small or isolated areas in the binary mask next we have drawing the contours of the vegetation zone to evaluate the vegetation area then we have done a segmentation . A method used in image processing to separate objects or regions according to their color or hue is called color-based segmentation this way we have find a final result of segmentation and calculation of its area and perimeter for analyzing the changes.</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f44a959fff_2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gf44a959fff_2_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xmlns="" val="362732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r>
              <a:rPr lang="en-US" b="0" i="0" dirty="0">
                <a:solidFill>
                  <a:srgbClr val="FFFFFF"/>
                </a:solidFill>
                <a:effectLst/>
                <a:latin typeface="Söhne"/>
              </a:rPr>
              <a:t>Remote sensing techniques, especially vision-based satellite imagery, can provide an effective and efficient way to monitor the health of these ecosystems and detect changes over time. This technique involves analyzing satellite images to identify and classify different features of these ecosystems such as vegetation cover, land use, and water bodies. The use of vision-based satellite imagery for riparian and forest ecosystem classification can provide valuable information to support informed decision-making for their management and conservation.</a:t>
            </a:r>
          </a:p>
          <a:p>
            <a:pPr algn="l"/>
            <a:r>
              <a:rPr lang="en-US" b="0" i="0" dirty="0">
                <a:solidFill>
                  <a:srgbClr val="FFFFFF"/>
                </a:solidFill>
                <a:effectLst/>
                <a:latin typeface="Söhne"/>
              </a:rPr>
              <a:t>However, this technique also faces several challenges, such as the complexity of ecological features in these ecosystems, the variability in satellite image quality, and the need for large-scale data processing and analysis. Therefore, there is a need to develop accurate and reliable methods to identify and classify riparian and forest ecosystems using satellite imagery, which can support the development of sustainable land-use practices and mitigate the impacts of human activities on these ecosystems.</a:t>
            </a:r>
          </a:p>
          <a:p>
            <a:pPr marL="158750" indent="0">
              <a:buNone/>
            </a:pPr>
            <a:r>
              <a:rPr lang="en-US" b="0" i="0" dirty="0">
                <a:solidFill>
                  <a:srgbClr val="FFFFFF"/>
                </a:solidFill>
                <a:effectLst/>
                <a:latin typeface="Söhne"/>
              </a:rPr>
              <a:t/>
            </a:r>
            <a:br>
              <a:rPr lang="en-US" b="0" i="0" dirty="0">
                <a:solidFill>
                  <a:srgbClr val="FFFFFF"/>
                </a:solidFill>
                <a:effectLst/>
                <a:latin typeface="Söhne"/>
              </a:rPr>
            </a:b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44a959fff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 name="Google Shape;325;gf44a959fff_2_2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f44a959fff_2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gf44a959fff_2_2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f44a959fff_2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f44a959fff_2_1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xmlns="" val="1938461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r>
              <a:rPr lang="en-US" b="0" i="0" dirty="0">
                <a:solidFill>
                  <a:srgbClr val="FFFFFF"/>
                </a:solidFill>
                <a:effectLst/>
                <a:latin typeface="Söhne"/>
              </a:rPr>
              <a:t>Remote sensing techniques, especially vision-based satellite imagery, can provide an effective and efficient way to monitor the health of these ecosystems and detect changes over time. This technique involves analyzing satellite images to identify and classify different features of these ecosystems such as vegetation cover, land use, and water bodies. The use of vision-based satellite imagery for riparian and forest ecosystem classification can provide valuable information to support informed decision-making for their management and conservation.</a:t>
            </a:r>
          </a:p>
          <a:p>
            <a:pPr algn="l"/>
            <a:r>
              <a:rPr lang="en-US" b="0" i="0" dirty="0">
                <a:solidFill>
                  <a:srgbClr val="FFFFFF"/>
                </a:solidFill>
                <a:effectLst/>
                <a:latin typeface="Söhne"/>
              </a:rPr>
              <a:t>However, this technique also faces several challenges, such as the complexity of ecological features in these ecosystems, the variability in satellite image quality, and the need for large-scale data processing and analysis. Therefore, there is a need to develop accurate and reliable methods to identify and classify riparian and forest ecosystems using satellite imagery, which can support the development of sustainable land-use practices and mitigate the impacts of human activities on these ecosystems.</a:t>
            </a:r>
          </a:p>
          <a:p>
            <a:pPr marL="158750" indent="0">
              <a:buNone/>
            </a:pPr>
            <a:r>
              <a:rPr lang="en-US" b="0" i="0" dirty="0">
                <a:solidFill>
                  <a:srgbClr val="FFFFFF"/>
                </a:solidFill>
                <a:effectLst/>
                <a:latin typeface="Söhne"/>
              </a:rPr>
              <a:t/>
            </a:r>
            <a:br>
              <a:rPr lang="en-US" b="0" i="0" dirty="0">
                <a:solidFill>
                  <a:srgbClr val="FFFFFF"/>
                </a:solidFill>
                <a:effectLst/>
                <a:latin typeface="Söhne"/>
              </a:rPr>
            </a:b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44a959fff_2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gf44a959fff_2_1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44a959fff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gf44a959fff_2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44a959fff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gf44a959fff_2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xmlns="" val="21018143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r>
              <a:rPr lang="en-US" b="0" i="0" dirty="0">
                <a:solidFill>
                  <a:srgbClr val="FFFFFF"/>
                </a:solidFill>
                <a:effectLst/>
                <a:latin typeface="Söhne"/>
              </a:rPr>
              <a:t>Remote sensing techniques, especially vision-based satellite imagery, can provide an effective and efficient way to monitor the health of these ecosystems and detect changes over time. This technique involves analyzing satellite images to identify and classify different features of these ecosystems such as vegetation cover, land use, and water bodies. The use of vision-based satellite imagery for riparian and forest ecosystem classification can provide valuable information to support informed decision-making for their management and conservation.</a:t>
            </a:r>
          </a:p>
          <a:p>
            <a:pPr algn="l"/>
            <a:r>
              <a:rPr lang="en-US" b="0" i="0" dirty="0">
                <a:solidFill>
                  <a:srgbClr val="FFFFFF"/>
                </a:solidFill>
                <a:effectLst/>
                <a:latin typeface="Söhne"/>
              </a:rPr>
              <a:t>However, this technique also faces several challenges, such as the complexity of ecological features in these ecosystems, the variability in satellite image quality, and the need for large-scale data processing and analysis. Therefore, there is a need to develop accurate and reliable methods to identify and classify riparian and forest ecosystems using satellite imagery, which can support the development of sustainable land-use practices and mitigate the impacts of human activities on these ecosystems.</a:t>
            </a:r>
          </a:p>
          <a:p>
            <a:pPr marL="158750" indent="0">
              <a:buNone/>
            </a:pPr>
            <a:r>
              <a:rPr lang="en-US" b="0" i="0" dirty="0">
                <a:solidFill>
                  <a:srgbClr val="FFFFFF"/>
                </a:solidFill>
                <a:effectLst/>
                <a:latin typeface="Söhne"/>
              </a:rPr>
              <a:t/>
            </a:r>
            <a:br>
              <a:rPr lang="en-US" b="0" i="0" dirty="0">
                <a:solidFill>
                  <a:srgbClr val="FFFFFF"/>
                </a:solidFill>
                <a:effectLst/>
                <a:latin typeface="Söhne"/>
              </a:rPr>
            </a:b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r>
              <a:rPr lang="en-US" b="0" i="0" dirty="0">
                <a:solidFill>
                  <a:srgbClr val="FFFFFF"/>
                </a:solidFill>
                <a:effectLst/>
                <a:latin typeface="Söhne"/>
              </a:rPr>
              <a:t>Remote sensing techniques, especially vision-based satellite imagery, can provide an effective and efficient way to monitor the health of these ecosystems and detect changes over time. This technique involves analyzing satellite images to identify and classify different features of these ecosystems such as vegetation cover, land use, and water bodies. The use of vision-based satellite imagery for riparian and forest ecosystem classification can provide valuable information to support informed decision-making for their management and conservation.</a:t>
            </a:r>
          </a:p>
          <a:p>
            <a:pPr algn="l"/>
            <a:r>
              <a:rPr lang="en-US" b="0" i="0" dirty="0">
                <a:solidFill>
                  <a:srgbClr val="FFFFFF"/>
                </a:solidFill>
                <a:effectLst/>
                <a:latin typeface="Söhne"/>
              </a:rPr>
              <a:t>However, this technique also faces several challenges, such as the complexity of ecological features in these ecosystems, the variability in satellite image quality, and the need for large-scale data processing and analysis. Therefore, there is a need to develop accurate and reliable methods to identify and classify riparian and forest ecosystems using satellite imagery, which can support the development of sustainable land-use practices and mitigate the impacts of human activities on these ecosystems.</a:t>
            </a:r>
          </a:p>
          <a:p>
            <a:pPr marL="158750" indent="0">
              <a:buNone/>
            </a:pPr>
            <a:r>
              <a:rPr lang="en-US" b="0" i="0" dirty="0">
                <a:solidFill>
                  <a:srgbClr val="FFFFFF"/>
                </a:solidFill>
                <a:effectLst/>
                <a:latin typeface="Söhne"/>
              </a:rPr>
              <a:t/>
            </a:r>
            <a:br>
              <a:rPr lang="en-US" b="0" i="0" dirty="0">
                <a:solidFill>
                  <a:srgbClr val="FFFFFF"/>
                </a:solidFill>
                <a:effectLst/>
                <a:latin typeface="Söhne"/>
              </a:rPr>
            </a:b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f44a959fff_2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gf44a959fff_2_1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54"/>
        <p:cNvGrpSpPr/>
        <p:nvPr/>
      </p:nvGrpSpPr>
      <p:grpSpPr>
        <a:xfrm>
          <a:off x="0" y="0"/>
          <a:ext cx="0" cy="0"/>
          <a:chOff x="0" y="0"/>
          <a:chExt cx="0" cy="0"/>
        </a:xfrm>
      </p:grpSpPr>
      <p:sp>
        <p:nvSpPr>
          <p:cNvPr id="55" name="Google Shape;55;p14"/>
          <p:cNvSpPr/>
          <p:nvPr/>
        </p:nvSpPr>
        <p:spPr>
          <a:xfrm>
            <a:off x="0" y="4288500"/>
            <a:ext cx="9144000" cy="24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4"/>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57" name="Google Shape;57;p14"/>
          <p:cNvSpPr/>
          <p:nvPr/>
        </p:nvSpPr>
        <p:spPr>
          <a:xfrm>
            <a:off x="0" y="4493605"/>
            <a:ext cx="91440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4"/>
          <p:cNvSpPr/>
          <p:nvPr/>
        </p:nvSpPr>
        <p:spPr>
          <a:xfrm>
            <a:off x="0" y="4584075"/>
            <a:ext cx="91440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4"/>
          <p:cNvSpPr txBox="1">
            <a:spLocks noGrp="1"/>
          </p:cNvSpPr>
          <p:nvPr>
            <p:ph type="ctrTitle"/>
          </p:nvPr>
        </p:nvSpPr>
        <p:spPr>
          <a:xfrm>
            <a:off x="685800" y="2601425"/>
            <a:ext cx="5810400" cy="1159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4800"/>
              <a:buNone/>
              <a:defRPr sz="4800">
                <a:solidFill>
                  <a:schemeClr val="lt1"/>
                </a:solidFill>
              </a:defRPr>
            </a:lvl1pPr>
            <a:lvl2pPr lvl="1" algn="ctr" rtl="0">
              <a:lnSpc>
                <a:spcPct val="100000"/>
              </a:lnSpc>
              <a:spcBef>
                <a:spcPts val="0"/>
              </a:spcBef>
              <a:spcAft>
                <a:spcPts val="0"/>
              </a:spcAft>
              <a:buClr>
                <a:schemeClr val="lt1"/>
              </a:buClr>
              <a:buSzPts val="6000"/>
              <a:buNone/>
              <a:defRPr sz="6000">
                <a:solidFill>
                  <a:schemeClr val="lt1"/>
                </a:solidFill>
              </a:defRPr>
            </a:lvl2pPr>
            <a:lvl3pPr lvl="2" algn="ctr" rtl="0">
              <a:lnSpc>
                <a:spcPct val="100000"/>
              </a:lnSpc>
              <a:spcBef>
                <a:spcPts val="0"/>
              </a:spcBef>
              <a:spcAft>
                <a:spcPts val="0"/>
              </a:spcAft>
              <a:buClr>
                <a:schemeClr val="lt1"/>
              </a:buClr>
              <a:buSzPts val="6000"/>
              <a:buNone/>
              <a:defRPr sz="6000">
                <a:solidFill>
                  <a:schemeClr val="lt1"/>
                </a:solidFill>
              </a:defRPr>
            </a:lvl3pPr>
            <a:lvl4pPr lvl="3" algn="ctr" rtl="0">
              <a:lnSpc>
                <a:spcPct val="100000"/>
              </a:lnSpc>
              <a:spcBef>
                <a:spcPts val="0"/>
              </a:spcBef>
              <a:spcAft>
                <a:spcPts val="0"/>
              </a:spcAft>
              <a:buClr>
                <a:schemeClr val="lt1"/>
              </a:buClr>
              <a:buSzPts val="6000"/>
              <a:buNone/>
              <a:defRPr sz="6000">
                <a:solidFill>
                  <a:schemeClr val="lt1"/>
                </a:solidFill>
              </a:defRPr>
            </a:lvl4pPr>
            <a:lvl5pPr lvl="4" algn="ctr" rtl="0">
              <a:lnSpc>
                <a:spcPct val="100000"/>
              </a:lnSpc>
              <a:spcBef>
                <a:spcPts val="0"/>
              </a:spcBef>
              <a:spcAft>
                <a:spcPts val="0"/>
              </a:spcAft>
              <a:buClr>
                <a:schemeClr val="lt1"/>
              </a:buClr>
              <a:buSzPts val="6000"/>
              <a:buNone/>
              <a:defRPr sz="6000">
                <a:solidFill>
                  <a:schemeClr val="lt1"/>
                </a:solidFill>
              </a:defRPr>
            </a:lvl5pPr>
            <a:lvl6pPr lvl="5" algn="ctr" rtl="0">
              <a:lnSpc>
                <a:spcPct val="100000"/>
              </a:lnSpc>
              <a:spcBef>
                <a:spcPts val="0"/>
              </a:spcBef>
              <a:spcAft>
                <a:spcPts val="0"/>
              </a:spcAft>
              <a:buClr>
                <a:schemeClr val="lt1"/>
              </a:buClr>
              <a:buSzPts val="6000"/>
              <a:buNone/>
              <a:defRPr sz="6000">
                <a:solidFill>
                  <a:schemeClr val="lt1"/>
                </a:solidFill>
              </a:defRPr>
            </a:lvl6pPr>
            <a:lvl7pPr lvl="6" algn="ctr" rtl="0">
              <a:lnSpc>
                <a:spcPct val="100000"/>
              </a:lnSpc>
              <a:spcBef>
                <a:spcPts val="0"/>
              </a:spcBef>
              <a:spcAft>
                <a:spcPts val="0"/>
              </a:spcAft>
              <a:buClr>
                <a:schemeClr val="lt1"/>
              </a:buClr>
              <a:buSzPts val="6000"/>
              <a:buNone/>
              <a:defRPr sz="6000">
                <a:solidFill>
                  <a:schemeClr val="lt1"/>
                </a:solidFill>
              </a:defRPr>
            </a:lvl7pPr>
            <a:lvl8pPr lvl="7" algn="ctr" rtl="0">
              <a:lnSpc>
                <a:spcPct val="100000"/>
              </a:lnSpc>
              <a:spcBef>
                <a:spcPts val="0"/>
              </a:spcBef>
              <a:spcAft>
                <a:spcPts val="0"/>
              </a:spcAft>
              <a:buClr>
                <a:schemeClr val="lt1"/>
              </a:buClr>
              <a:buSzPts val="6000"/>
              <a:buNone/>
              <a:defRPr sz="6000">
                <a:solidFill>
                  <a:schemeClr val="lt1"/>
                </a:solidFill>
              </a:defRPr>
            </a:lvl8pPr>
            <a:lvl9pPr lvl="8" algn="ctr" rtl="0">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60" name="Google Shape;60;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lgn="r">
              <a:buNone/>
              <a:defRPr sz="1300">
                <a:solidFill>
                  <a:schemeClr val="accent1"/>
                </a:solidFill>
                <a:latin typeface="Nixie One"/>
                <a:ea typeface="Nixie One"/>
                <a:cs typeface="Nixie One"/>
                <a:sym typeface="Nixie One"/>
              </a:defRPr>
            </a:lvl1pPr>
            <a:lvl2pPr lvl="1" algn="r">
              <a:buNone/>
              <a:defRPr sz="1300">
                <a:solidFill>
                  <a:schemeClr val="accent1"/>
                </a:solidFill>
                <a:latin typeface="Nixie One"/>
                <a:ea typeface="Nixie One"/>
                <a:cs typeface="Nixie One"/>
                <a:sym typeface="Nixie One"/>
              </a:defRPr>
            </a:lvl2pPr>
            <a:lvl3pPr lvl="2" algn="r">
              <a:buNone/>
              <a:defRPr sz="1300">
                <a:solidFill>
                  <a:schemeClr val="accent1"/>
                </a:solidFill>
                <a:latin typeface="Nixie One"/>
                <a:ea typeface="Nixie One"/>
                <a:cs typeface="Nixie One"/>
                <a:sym typeface="Nixie One"/>
              </a:defRPr>
            </a:lvl3pPr>
            <a:lvl4pPr lvl="3" algn="r">
              <a:buNone/>
              <a:defRPr sz="1300">
                <a:solidFill>
                  <a:schemeClr val="accent1"/>
                </a:solidFill>
                <a:latin typeface="Nixie One"/>
                <a:ea typeface="Nixie One"/>
                <a:cs typeface="Nixie One"/>
                <a:sym typeface="Nixie One"/>
              </a:defRPr>
            </a:lvl4pPr>
            <a:lvl5pPr lvl="4" algn="r">
              <a:buNone/>
              <a:defRPr sz="1300">
                <a:solidFill>
                  <a:schemeClr val="accent1"/>
                </a:solidFill>
                <a:latin typeface="Nixie One"/>
                <a:ea typeface="Nixie One"/>
                <a:cs typeface="Nixie One"/>
                <a:sym typeface="Nixie One"/>
              </a:defRPr>
            </a:lvl5pPr>
            <a:lvl6pPr lvl="5" algn="r">
              <a:buNone/>
              <a:defRPr sz="1300">
                <a:solidFill>
                  <a:schemeClr val="accent1"/>
                </a:solidFill>
                <a:latin typeface="Nixie One"/>
                <a:ea typeface="Nixie One"/>
                <a:cs typeface="Nixie One"/>
                <a:sym typeface="Nixie One"/>
              </a:defRPr>
            </a:lvl6pPr>
            <a:lvl7pPr lvl="6" algn="r">
              <a:buNone/>
              <a:defRPr sz="1300">
                <a:solidFill>
                  <a:schemeClr val="accent1"/>
                </a:solidFill>
                <a:latin typeface="Nixie One"/>
                <a:ea typeface="Nixie One"/>
                <a:cs typeface="Nixie One"/>
                <a:sym typeface="Nixie One"/>
              </a:defRPr>
            </a:lvl7pPr>
            <a:lvl8pPr lvl="7" algn="r">
              <a:buNone/>
              <a:defRPr sz="1300">
                <a:solidFill>
                  <a:schemeClr val="accent1"/>
                </a:solidFill>
                <a:latin typeface="Nixie One"/>
                <a:ea typeface="Nixie One"/>
                <a:cs typeface="Nixie One"/>
                <a:sym typeface="Nixie One"/>
              </a:defRPr>
            </a:lvl8pPr>
            <a:lvl9pPr lvl="8" algn="r">
              <a:buNone/>
              <a:defRPr sz="1300">
                <a:solidFill>
                  <a:schemeClr val="accent1"/>
                </a:solidFill>
                <a:latin typeface="Nixie One"/>
                <a:ea typeface="Nixie One"/>
                <a:cs typeface="Nixie One"/>
                <a:sym typeface="Nixie 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61"/>
        <p:cNvGrpSpPr/>
        <p:nvPr/>
      </p:nvGrpSpPr>
      <p:grpSpPr>
        <a:xfrm>
          <a:off x="0" y="0"/>
          <a:ext cx="0" cy="0"/>
          <a:chOff x="0" y="0"/>
          <a:chExt cx="0" cy="0"/>
        </a:xfrm>
      </p:grpSpPr>
      <p:sp>
        <p:nvSpPr>
          <p:cNvPr id="62" name="Google Shape;62;p15"/>
          <p:cNvSpPr txBox="1">
            <a:spLocks noGrp="1"/>
          </p:cNvSpPr>
          <p:nvPr>
            <p:ph type="ctrTitle"/>
          </p:nvPr>
        </p:nvSpPr>
        <p:spPr>
          <a:xfrm>
            <a:off x="4113600" y="2878750"/>
            <a:ext cx="4505700" cy="1159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1"/>
              </a:buClr>
              <a:buSzPts val="4800"/>
              <a:buNone/>
              <a:defRPr sz="4800">
                <a:solidFill>
                  <a:schemeClr val="accent1"/>
                </a:solidFill>
              </a:defRPr>
            </a:lvl1pPr>
            <a:lvl2pPr lvl="1" algn="l" rtl="0">
              <a:lnSpc>
                <a:spcPct val="100000"/>
              </a:lnSpc>
              <a:spcBef>
                <a:spcPts val="0"/>
              </a:spcBef>
              <a:spcAft>
                <a:spcPts val="0"/>
              </a:spcAft>
              <a:buClr>
                <a:schemeClr val="accent1"/>
              </a:buClr>
              <a:buSzPts val="4800"/>
              <a:buNone/>
              <a:defRPr sz="4800">
                <a:solidFill>
                  <a:schemeClr val="accent1"/>
                </a:solidFill>
              </a:defRPr>
            </a:lvl2pPr>
            <a:lvl3pPr lvl="2" algn="l" rtl="0">
              <a:lnSpc>
                <a:spcPct val="100000"/>
              </a:lnSpc>
              <a:spcBef>
                <a:spcPts val="0"/>
              </a:spcBef>
              <a:spcAft>
                <a:spcPts val="0"/>
              </a:spcAft>
              <a:buClr>
                <a:schemeClr val="accent1"/>
              </a:buClr>
              <a:buSzPts val="4800"/>
              <a:buNone/>
              <a:defRPr sz="4800">
                <a:solidFill>
                  <a:schemeClr val="accent1"/>
                </a:solidFill>
              </a:defRPr>
            </a:lvl3pPr>
            <a:lvl4pPr lvl="3" algn="l" rtl="0">
              <a:lnSpc>
                <a:spcPct val="100000"/>
              </a:lnSpc>
              <a:spcBef>
                <a:spcPts val="0"/>
              </a:spcBef>
              <a:spcAft>
                <a:spcPts val="0"/>
              </a:spcAft>
              <a:buClr>
                <a:schemeClr val="accent1"/>
              </a:buClr>
              <a:buSzPts val="4800"/>
              <a:buNone/>
              <a:defRPr sz="4800">
                <a:solidFill>
                  <a:schemeClr val="accent1"/>
                </a:solidFill>
              </a:defRPr>
            </a:lvl4pPr>
            <a:lvl5pPr lvl="4" algn="l" rtl="0">
              <a:lnSpc>
                <a:spcPct val="100000"/>
              </a:lnSpc>
              <a:spcBef>
                <a:spcPts val="0"/>
              </a:spcBef>
              <a:spcAft>
                <a:spcPts val="0"/>
              </a:spcAft>
              <a:buClr>
                <a:schemeClr val="accent1"/>
              </a:buClr>
              <a:buSzPts val="4800"/>
              <a:buNone/>
              <a:defRPr sz="4800">
                <a:solidFill>
                  <a:schemeClr val="accent1"/>
                </a:solidFill>
              </a:defRPr>
            </a:lvl5pPr>
            <a:lvl6pPr lvl="5" algn="l" rtl="0">
              <a:lnSpc>
                <a:spcPct val="100000"/>
              </a:lnSpc>
              <a:spcBef>
                <a:spcPts val="0"/>
              </a:spcBef>
              <a:spcAft>
                <a:spcPts val="0"/>
              </a:spcAft>
              <a:buClr>
                <a:schemeClr val="accent1"/>
              </a:buClr>
              <a:buSzPts val="4800"/>
              <a:buNone/>
              <a:defRPr sz="4800">
                <a:solidFill>
                  <a:schemeClr val="accent1"/>
                </a:solidFill>
              </a:defRPr>
            </a:lvl6pPr>
            <a:lvl7pPr lvl="6" algn="l" rtl="0">
              <a:lnSpc>
                <a:spcPct val="100000"/>
              </a:lnSpc>
              <a:spcBef>
                <a:spcPts val="0"/>
              </a:spcBef>
              <a:spcAft>
                <a:spcPts val="0"/>
              </a:spcAft>
              <a:buClr>
                <a:schemeClr val="accent1"/>
              </a:buClr>
              <a:buSzPts val="4800"/>
              <a:buNone/>
              <a:defRPr sz="4800">
                <a:solidFill>
                  <a:schemeClr val="accent1"/>
                </a:solidFill>
              </a:defRPr>
            </a:lvl7pPr>
            <a:lvl8pPr lvl="7" algn="l" rtl="0">
              <a:lnSpc>
                <a:spcPct val="100000"/>
              </a:lnSpc>
              <a:spcBef>
                <a:spcPts val="0"/>
              </a:spcBef>
              <a:spcAft>
                <a:spcPts val="0"/>
              </a:spcAft>
              <a:buClr>
                <a:schemeClr val="accent1"/>
              </a:buClr>
              <a:buSzPts val="4800"/>
              <a:buNone/>
              <a:defRPr sz="4800">
                <a:solidFill>
                  <a:schemeClr val="accent1"/>
                </a:solidFill>
              </a:defRPr>
            </a:lvl8pPr>
            <a:lvl9pPr lvl="8" algn="l" rtl="0">
              <a:lnSpc>
                <a:spcPct val="100000"/>
              </a:lnSpc>
              <a:spcBef>
                <a:spcPts val="0"/>
              </a:spcBef>
              <a:spcAft>
                <a:spcPts val="0"/>
              </a:spcAft>
              <a:buClr>
                <a:schemeClr val="accent1"/>
              </a:buClr>
              <a:buSzPts val="4800"/>
              <a:buNone/>
              <a:defRPr sz="4800">
                <a:solidFill>
                  <a:schemeClr val="accent1"/>
                </a:solidFill>
              </a:defRPr>
            </a:lvl9pPr>
          </a:lstStyle>
          <a:p>
            <a:endParaRPr/>
          </a:p>
        </p:txBody>
      </p:sp>
      <p:sp>
        <p:nvSpPr>
          <p:cNvPr id="63" name="Google Shape;63;p15"/>
          <p:cNvSpPr txBox="1">
            <a:spLocks noGrp="1"/>
          </p:cNvSpPr>
          <p:nvPr>
            <p:ph type="subTitle" idx="1"/>
          </p:nvPr>
        </p:nvSpPr>
        <p:spPr>
          <a:xfrm>
            <a:off x="4113600" y="3983050"/>
            <a:ext cx="4505700" cy="784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accent6"/>
              </a:buClr>
              <a:buSzPts val="1800"/>
              <a:buNone/>
              <a:defRPr sz="1800" b="1">
                <a:solidFill>
                  <a:schemeClr val="accent6"/>
                </a:solidFill>
              </a:defRPr>
            </a:lvl1pPr>
            <a:lvl2pPr lvl="1" algn="l" rtl="0">
              <a:lnSpc>
                <a:spcPct val="100000"/>
              </a:lnSpc>
              <a:spcBef>
                <a:spcPts val="0"/>
              </a:spcBef>
              <a:spcAft>
                <a:spcPts val="0"/>
              </a:spcAft>
              <a:buClr>
                <a:schemeClr val="accent6"/>
              </a:buClr>
              <a:buSzPts val="1800"/>
              <a:buNone/>
              <a:defRPr sz="1800" b="1">
                <a:solidFill>
                  <a:schemeClr val="accent6"/>
                </a:solidFill>
              </a:defRPr>
            </a:lvl2pPr>
            <a:lvl3pPr lvl="2" algn="l" rtl="0">
              <a:lnSpc>
                <a:spcPct val="100000"/>
              </a:lnSpc>
              <a:spcBef>
                <a:spcPts val="0"/>
              </a:spcBef>
              <a:spcAft>
                <a:spcPts val="0"/>
              </a:spcAft>
              <a:buClr>
                <a:schemeClr val="accent6"/>
              </a:buClr>
              <a:buSzPts val="1800"/>
              <a:buNone/>
              <a:defRPr sz="1800" b="1">
                <a:solidFill>
                  <a:schemeClr val="accent6"/>
                </a:solidFill>
              </a:defRPr>
            </a:lvl3pPr>
            <a:lvl4pPr lvl="3" algn="l" rtl="0">
              <a:lnSpc>
                <a:spcPct val="100000"/>
              </a:lnSpc>
              <a:spcBef>
                <a:spcPts val="0"/>
              </a:spcBef>
              <a:spcAft>
                <a:spcPts val="0"/>
              </a:spcAft>
              <a:buClr>
                <a:schemeClr val="accent6"/>
              </a:buClr>
              <a:buSzPts val="1800"/>
              <a:buNone/>
              <a:defRPr b="1">
                <a:solidFill>
                  <a:schemeClr val="accent6"/>
                </a:solidFill>
              </a:defRPr>
            </a:lvl4pPr>
            <a:lvl5pPr lvl="4" algn="l" rtl="0">
              <a:lnSpc>
                <a:spcPct val="100000"/>
              </a:lnSpc>
              <a:spcBef>
                <a:spcPts val="0"/>
              </a:spcBef>
              <a:spcAft>
                <a:spcPts val="0"/>
              </a:spcAft>
              <a:buClr>
                <a:schemeClr val="accent6"/>
              </a:buClr>
              <a:buSzPts val="1800"/>
              <a:buNone/>
              <a:defRPr b="1">
                <a:solidFill>
                  <a:schemeClr val="accent6"/>
                </a:solidFill>
              </a:defRPr>
            </a:lvl5pPr>
            <a:lvl6pPr lvl="5" algn="l" rtl="0">
              <a:lnSpc>
                <a:spcPct val="100000"/>
              </a:lnSpc>
              <a:spcBef>
                <a:spcPts val="0"/>
              </a:spcBef>
              <a:spcAft>
                <a:spcPts val="0"/>
              </a:spcAft>
              <a:buClr>
                <a:schemeClr val="accent6"/>
              </a:buClr>
              <a:buSzPts val="1800"/>
              <a:buNone/>
              <a:defRPr b="1">
                <a:solidFill>
                  <a:schemeClr val="accent6"/>
                </a:solidFill>
              </a:defRPr>
            </a:lvl6pPr>
            <a:lvl7pPr lvl="6" algn="l" rtl="0">
              <a:lnSpc>
                <a:spcPct val="100000"/>
              </a:lnSpc>
              <a:spcBef>
                <a:spcPts val="0"/>
              </a:spcBef>
              <a:spcAft>
                <a:spcPts val="0"/>
              </a:spcAft>
              <a:buClr>
                <a:schemeClr val="accent6"/>
              </a:buClr>
              <a:buSzPts val="1800"/>
              <a:buNone/>
              <a:defRPr b="1">
                <a:solidFill>
                  <a:schemeClr val="accent6"/>
                </a:solidFill>
              </a:defRPr>
            </a:lvl7pPr>
            <a:lvl8pPr lvl="7" algn="l" rtl="0">
              <a:lnSpc>
                <a:spcPct val="100000"/>
              </a:lnSpc>
              <a:spcBef>
                <a:spcPts val="0"/>
              </a:spcBef>
              <a:spcAft>
                <a:spcPts val="0"/>
              </a:spcAft>
              <a:buClr>
                <a:schemeClr val="accent6"/>
              </a:buClr>
              <a:buSzPts val="1800"/>
              <a:buNone/>
              <a:defRPr b="1">
                <a:solidFill>
                  <a:schemeClr val="accent6"/>
                </a:solidFill>
              </a:defRPr>
            </a:lvl8pPr>
            <a:lvl9pPr lvl="8" algn="l" rtl="0">
              <a:lnSpc>
                <a:spcPct val="100000"/>
              </a:lnSpc>
              <a:spcBef>
                <a:spcPts val="0"/>
              </a:spcBef>
              <a:spcAft>
                <a:spcPts val="0"/>
              </a:spcAft>
              <a:buClr>
                <a:schemeClr val="accent6"/>
              </a:buClr>
              <a:buSzPts val="1800"/>
              <a:buNone/>
              <a:defRPr b="1">
                <a:solidFill>
                  <a:schemeClr val="accent6"/>
                </a:solidFill>
              </a:defRPr>
            </a:lvl9pPr>
          </a:lstStyle>
          <a:p>
            <a:endParaRPr/>
          </a:p>
        </p:txBody>
      </p:sp>
      <p:sp>
        <p:nvSpPr>
          <p:cNvPr id="64" name="Google Shape;64;p15"/>
          <p:cNvSpPr/>
          <p:nvPr/>
        </p:nvSpPr>
        <p:spPr>
          <a:xfrm>
            <a:off x="0" y="4288499"/>
            <a:ext cx="3474300" cy="24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5"/>
          <p:cNvSpPr/>
          <p:nvPr/>
        </p:nvSpPr>
        <p:spPr>
          <a:xfrm>
            <a:off x="0" y="0"/>
            <a:ext cx="34743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66" name="Google Shape;66;p15"/>
          <p:cNvSpPr/>
          <p:nvPr/>
        </p:nvSpPr>
        <p:spPr>
          <a:xfrm>
            <a:off x="0" y="500626"/>
            <a:ext cx="3474300" cy="38241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5"/>
          <p:cNvSpPr/>
          <p:nvPr/>
        </p:nvSpPr>
        <p:spPr>
          <a:xfrm>
            <a:off x="0" y="4493604"/>
            <a:ext cx="34743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15"/>
          <p:cNvSpPr/>
          <p:nvPr/>
        </p:nvSpPr>
        <p:spPr>
          <a:xfrm>
            <a:off x="0" y="4584075"/>
            <a:ext cx="34743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5"/>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70"/>
        <p:cNvGrpSpPr/>
        <p:nvPr/>
      </p:nvGrpSpPr>
      <p:grpSpPr>
        <a:xfrm>
          <a:off x="0" y="0"/>
          <a:ext cx="0" cy="0"/>
          <a:chOff x="0" y="0"/>
          <a:chExt cx="0" cy="0"/>
        </a:xfrm>
      </p:grpSpPr>
      <p:sp>
        <p:nvSpPr>
          <p:cNvPr id="71" name="Google Shape;71;p16"/>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72" name="Google Shape;72;p16"/>
          <p:cNvSpPr/>
          <p:nvPr/>
        </p:nvSpPr>
        <p:spPr>
          <a:xfrm>
            <a:off x="0" y="1958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6"/>
          <p:cNvSpPr/>
          <p:nvPr/>
        </p:nvSpPr>
        <p:spPr>
          <a:xfrm>
            <a:off x="0" y="1254525"/>
            <a:ext cx="247200" cy="1831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6"/>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6"/>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6" name="Google Shape;76;p16"/>
          <p:cNvCxnSpPr/>
          <p:nvPr/>
        </p:nvCxnSpPr>
        <p:spPr>
          <a:xfrm>
            <a:off x="1037450" y="504925"/>
            <a:ext cx="0" cy="470700"/>
          </a:xfrm>
          <a:prstGeom prst="straightConnector1">
            <a:avLst/>
          </a:prstGeom>
          <a:noFill/>
          <a:ln w="9525" cap="flat" cmpd="sng">
            <a:solidFill>
              <a:schemeClr val="accent2"/>
            </a:solidFill>
            <a:prstDash val="solid"/>
            <a:round/>
            <a:headEnd type="none" w="sm" len="sm"/>
            <a:tailEnd type="none" w="sm" len="sm"/>
          </a:ln>
        </p:spPr>
      </p:cxnSp>
      <p:sp>
        <p:nvSpPr>
          <p:cNvPr id="77" name="Google Shape;77;p16"/>
          <p:cNvSpPr txBox="1">
            <a:spLocks noGrp="1"/>
          </p:cNvSpPr>
          <p:nvPr>
            <p:ph type="title"/>
          </p:nvPr>
        </p:nvSpPr>
        <p:spPr>
          <a:xfrm>
            <a:off x="1146025" y="2259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78" name="Google Shape;78;p16"/>
          <p:cNvSpPr txBox="1">
            <a:spLocks noGrp="1"/>
          </p:cNvSpPr>
          <p:nvPr>
            <p:ph type="body" idx="1"/>
          </p:nvPr>
        </p:nvSpPr>
        <p:spPr>
          <a:xfrm>
            <a:off x="490705" y="1294540"/>
            <a:ext cx="3660300" cy="3158700"/>
          </a:xfrm>
          <a:prstGeom prst="rect">
            <a:avLst/>
          </a:prstGeom>
          <a:noFill/>
          <a:ln>
            <a:noFill/>
          </a:ln>
        </p:spPr>
        <p:txBody>
          <a:bodyPr spcFirstLastPara="1" wrap="square" lIns="91425" tIns="91425" rIns="91425" bIns="91425" anchor="t" anchorCtr="0">
            <a:noAutofit/>
          </a:bodyPr>
          <a:lstStyle>
            <a:lvl1pPr marL="457200" lvl="0" indent="-355600" algn="l" rtl="0">
              <a:lnSpc>
                <a:spcPct val="100000"/>
              </a:lnSpc>
              <a:spcBef>
                <a:spcPts val="600"/>
              </a:spcBef>
              <a:spcAft>
                <a:spcPts val="0"/>
              </a:spcAft>
              <a:buSzPts val="2000"/>
              <a:buChar char="▪"/>
              <a:defRPr sz="2000"/>
            </a:lvl1pPr>
            <a:lvl2pPr marL="914400" lvl="1" indent="-355600" algn="l" rtl="0">
              <a:lnSpc>
                <a:spcPct val="100000"/>
              </a:lnSpc>
              <a:spcBef>
                <a:spcPts val="0"/>
              </a:spcBef>
              <a:spcAft>
                <a:spcPts val="0"/>
              </a:spcAft>
              <a:buSzPts val="2000"/>
              <a:buChar char="▫"/>
              <a:defRPr sz="2000"/>
            </a:lvl2pPr>
            <a:lvl3pPr marL="1371600" lvl="2" indent="-355600" algn="l" rtl="0">
              <a:lnSpc>
                <a:spcPct val="100000"/>
              </a:lnSpc>
              <a:spcBef>
                <a:spcPts val="0"/>
              </a:spcBef>
              <a:spcAft>
                <a:spcPts val="0"/>
              </a:spcAft>
              <a:buSzPts val="2000"/>
              <a:buChar char="■"/>
              <a:defRPr sz="2000"/>
            </a:lvl3pPr>
            <a:lvl4pPr marL="1828800" lvl="3" indent="-355600" algn="l" rtl="0">
              <a:lnSpc>
                <a:spcPct val="100000"/>
              </a:lnSpc>
              <a:spcBef>
                <a:spcPts val="0"/>
              </a:spcBef>
              <a:spcAft>
                <a:spcPts val="0"/>
              </a:spcAft>
              <a:buSzPts val="2000"/>
              <a:buChar char="●"/>
              <a:defRPr sz="2000"/>
            </a:lvl4pPr>
            <a:lvl5pPr marL="2286000" lvl="4" indent="-355600" algn="l" rtl="0">
              <a:lnSpc>
                <a:spcPct val="100000"/>
              </a:lnSpc>
              <a:spcBef>
                <a:spcPts val="0"/>
              </a:spcBef>
              <a:spcAft>
                <a:spcPts val="0"/>
              </a:spcAft>
              <a:buSzPts val="2000"/>
              <a:buChar char="○"/>
              <a:defRPr sz="2000"/>
            </a:lvl5pPr>
            <a:lvl6pPr marL="2743200" lvl="5" indent="-355600" algn="l" rtl="0">
              <a:lnSpc>
                <a:spcPct val="100000"/>
              </a:lnSpc>
              <a:spcBef>
                <a:spcPts val="0"/>
              </a:spcBef>
              <a:spcAft>
                <a:spcPts val="0"/>
              </a:spcAft>
              <a:buSzPts val="2000"/>
              <a:buChar char="■"/>
              <a:defRPr sz="2000"/>
            </a:lvl6pPr>
            <a:lvl7pPr marL="3200400" lvl="6" indent="-355600" algn="l" rtl="0">
              <a:lnSpc>
                <a:spcPct val="100000"/>
              </a:lnSpc>
              <a:spcBef>
                <a:spcPts val="0"/>
              </a:spcBef>
              <a:spcAft>
                <a:spcPts val="0"/>
              </a:spcAft>
              <a:buSzPts val="2000"/>
              <a:buChar char="●"/>
              <a:defRPr sz="2000"/>
            </a:lvl7pPr>
            <a:lvl8pPr marL="3657600" lvl="7" indent="-355600" algn="l" rtl="0">
              <a:lnSpc>
                <a:spcPct val="100000"/>
              </a:lnSpc>
              <a:spcBef>
                <a:spcPts val="0"/>
              </a:spcBef>
              <a:spcAft>
                <a:spcPts val="0"/>
              </a:spcAft>
              <a:buSzPts val="2000"/>
              <a:buChar char="○"/>
              <a:defRPr sz="2000"/>
            </a:lvl8pPr>
            <a:lvl9pPr marL="4114800" lvl="8" indent="-355600" algn="l" rtl="0">
              <a:lnSpc>
                <a:spcPct val="100000"/>
              </a:lnSpc>
              <a:spcBef>
                <a:spcPts val="0"/>
              </a:spcBef>
              <a:spcAft>
                <a:spcPts val="0"/>
              </a:spcAft>
              <a:buSzPts val="2000"/>
              <a:buChar char="■"/>
              <a:defRPr sz="2000"/>
            </a:lvl9pPr>
          </a:lstStyle>
          <a:p>
            <a:endParaRPr/>
          </a:p>
        </p:txBody>
      </p:sp>
      <p:sp>
        <p:nvSpPr>
          <p:cNvPr id="79" name="Google Shape;79;p16"/>
          <p:cNvSpPr txBox="1">
            <a:spLocks noGrp="1"/>
          </p:cNvSpPr>
          <p:nvPr>
            <p:ph type="body" idx="2"/>
          </p:nvPr>
        </p:nvSpPr>
        <p:spPr>
          <a:xfrm>
            <a:off x="4371303" y="1294540"/>
            <a:ext cx="3660300" cy="3158700"/>
          </a:xfrm>
          <a:prstGeom prst="rect">
            <a:avLst/>
          </a:prstGeom>
          <a:noFill/>
          <a:ln>
            <a:noFill/>
          </a:ln>
        </p:spPr>
        <p:txBody>
          <a:bodyPr spcFirstLastPara="1" wrap="square" lIns="91425" tIns="91425" rIns="91425" bIns="91425" anchor="t" anchorCtr="0">
            <a:noAutofit/>
          </a:bodyPr>
          <a:lstStyle>
            <a:lvl1pPr marL="457200" lvl="0" indent="-355600" algn="l" rtl="0">
              <a:lnSpc>
                <a:spcPct val="100000"/>
              </a:lnSpc>
              <a:spcBef>
                <a:spcPts val="600"/>
              </a:spcBef>
              <a:spcAft>
                <a:spcPts val="0"/>
              </a:spcAft>
              <a:buSzPts val="2000"/>
              <a:buChar char="▪"/>
              <a:defRPr sz="2000"/>
            </a:lvl1pPr>
            <a:lvl2pPr marL="914400" lvl="1" indent="-355600" algn="l" rtl="0">
              <a:lnSpc>
                <a:spcPct val="100000"/>
              </a:lnSpc>
              <a:spcBef>
                <a:spcPts val="0"/>
              </a:spcBef>
              <a:spcAft>
                <a:spcPts val="0"/>
              </a:spcAft>
              <a:buSzPts val="2000"/>
              <a:buChar char="▫"/>
              <a:defRPr sz="2000"/>
            </a:lvl2pPr>
            <a:lvl3pPr marL="1371600" lvl="2" indent="-355600" algn="l" rtl="0">
              <a:lnSpc>
                <a:spcPct val="100000"/>
              </a:lnSpc>
              <a:spcBef>
                <a:spcPts val="0"/>
              </a:spcBef>
              <a:spcAft>
                <a:spcPts val="0"/>
              </a:spcAft>
              <a:buSzPts val="2000"/>
              <a:buChar char="■"/>
              <a:defRPr sz="2000"/>
            </a:lvl3pPr>
            <a:lvl4pPr marL="1828800" lvl="3" indent="-355600" algn="l" rtl="0">
              <a:lnSpc>
                <a:spcPct val="100000"/>
              </a:lnSpc>
              <a:spcBef>
                <a:spcPts val="0"/>
              </a:spcBef>
              <a:spcAft>
                <a:spcPts val="0"/>
              </a:spcAft>
              <a:buSzPts val="2000"/>
              <a:buChar char="●"/>
              <a:defRPr sz="2000"/>
            </a:lvl4pPr>
            <a:lvl5pPr marL="2286000" lvl="4" indent="-355600" algn="l" rtl="0">
              <a:lnSpc>
                <a:spcPct val="100000"/>
              </a:lnSpc>
              <a:spcBef>
                <a:spcPts val="0"/>
              </a:spcBef>
              <a:spcAft>
                <a:spcPts val="0"/>
              </a:spcAft>
              <a:buSzPts val="2000"/>
              <a:buChar char="○"/>
              <a:defRPr sz="2000"/>
            </a:lvl5pPr>
            <a:lvl6pPr marL="2743200" lvl="5" indent="-355600" algn="l" rtl="0">
              <a:lnSpc>
                <a:spcPct val="100000"/>
              </a:lnSpc>
              <a:spcBef>
                <a:spcPts val="0"/>
              </a:spcBef>
              <a:spcAft>
                <a:spcPts val="0"/>
              </a:spcAft>
              <a:buSzPts val="2000"/>
              <a:buChar char="■"/>
              <a:defRPr sz="2000"/>
            </a:lvl6pPr>
            <a:lvl7pPr marL="3200400" lvl="6" indent="-355600" algn="l" rtl="0">
              <a:lnSpc>
                <a:spcPct val="100000"/>
              </a:lnSpc>
              <a:spcBef>
                <a:spcPts val="0"/>
              </a:spcBef>
              <a:spcAft>
                <a:spcPts val="0"/>
              </a:spcAft>
              <a:buSzPts val="2000"/>
              <a:buChar char="●"/>
              <a:defRPr sz="2000"/>
            </a:lvl7pPr>
            <a:lvl8pPr marL="3657600" lvl="7" indent="-355600" algn="l" rtl="0">
              <a:lnSpc>
                <a:spcPct val="100000"/>
              </a:lnSpc>
              <a:spcBef>
                <a:spcPts val="0"/>
              </a:spcBef>
              <a:spcAft>
                <a:spcPts val="0"/>
              </a:spcAft>
              <a:buSzPts val="2000"/>
              <a:buChar char="○"/>
              <a:defRPr sz="2000"/>
            </a:lvl8pPr>
            <a:lvl9pPr marL="4114800" lvl="8" indent="-355600" algn="l" rtl="0">
              <a:lnSpc>
                <a:spcPct val="100000"/>
              </a:lnSpc>
              <a:spcBef>
                <a:spcPts val="0"/>
              </a:spcBef>
              <a:spcAft>
                <a:spcPts val="0"/>
              </a:spcAft>
              <a:buSzPts val="2000"/>
              <a:buChar char="■"/>
              <a:defRPr sz="2000"/>
            </a:lvl9pPr>
          </a:lstStyle>
          <a:p>
            <a:endParaRPr/>
          </a:p>
        </p:txBody>
      </p:sp>
      <p:sp>
        <p:nvSpPr>
          <p:cNvPr id="80" name="Google Shape;80;p16"/>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
        <p:nvSpPr>
          <p:cNvPr id="82" name="Google Shape;82;p17"/>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83" name="Google Shape;83;p17"/>
          <p:cNvSpPr/>
          <p:nvPr/>
        </p:nvSpPr>
        <p:spPr>
          <a:xfrm>
            <a:off x="0" y="500625"/>
            <a:ext cx="2472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7"/>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17"/>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7"/>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7"/>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18"/>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90" name="Google Shape;90;p18"/>
          <p:cNvSpPr/>
          <p:nvPr/>
        </p:nvSpPr>
        <p:spPr>
          <a:xfrm>
            <a:off x="0" y="500625"/>
            <a:ext cx="2472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18"/>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18"/>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18"/>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8"/>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rtl="0">
              <a:lnSpc>
                <a:spcPct val="100000"/>
              </a:lnSpc>
              <a:spcBef>
                <a:spcPts val="360"/>
              </a:spcBef>
              <a:spcAft>
                <a:spcPts val="0"/>
              </a:spcAft>
              <a:buClr>
                <a:schemeClr val="accent1"/>
              </a:buClr>
              <a:buSzPts val="1800"/>
              <a:buNone/>
              <a:defRPr sz="1800">
                <a:solidFill>
                  <a:schemeClr val="accent1"/>
                </a:solidFill>
              </a:defRPr>
            </a:lvl1pPr>
          </a:lstStyle>
          <a:p>
            <a:endParaRPr/>
          </a:p>
        </p:txBody>
      </p:sp>
      <p:sp>
        <p:nvSpPr>
          <p:cNvPr id="95" name="Google Shape;95;p18"/>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6"/>
        <p:cNvGrpSpPr/>
        <p:nvPr/>
      </p:nvGrpSpPr>
      <p:grpSpPr>
        <a:xfrm>
          <a:off x="0" y="0"/>
          <a:ext cx="0" cy="0"/>
          <a:chOff x="0" y="0"/>
          <a:chExt cx="0" cy="0"/>
        </a:xfrm>
      </p:grpSpPr>
      <p:sp>
        <p:nvSpPr>
          <p:cNvPr id="97" name="Google Shape;97;p19"/>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98" name="Google Shape;98;p19"/>
          <p:cNvSpPr/>
          <p:nvPr/>
        </p:nvSpPr>
        <p:spPr>
          <a:xfrm>
            <a:off x="0" y="5006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19"/>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19"/>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19"/>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02" name="Google Shape;102;p19"/>
          <p:cNvCxnSpPr/>
          <p:nvPr/>
        </p:nvCxnSpPr>
        <p:spPr>
          <a:xfrm>
            <a:off x="1037450" y="809725"/>
            <a:ext cx="0" cy="470700"/>
          </a:xfrm>
          <a:prstGeom prst="straightConnector1">
            <a:avLst/>
          </a:prstGeom>
          <a:noFill/>
          <a:ln w="9525" cap="flat" cmpd="sng">
            <a:solidFill>
              <a:schemeClr val="accent2"/>
            </a:solidFill>
            <a:prstDash val="solid"/>
            <a:round/>
            <a:headEnd type="none" w="sm" len="sm"/>
            <a:tailEnd type="none" w="sm" len="sm"/>
          </a:ln>
        </p:spPr>
      </p:cxnSp>
      <p:sp>
        <p:nvSpPr>
          <p:cNvPr id="103" name="Google Shape;103;p19"/>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104" name="Google Shape;104;p19"/>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lvl="0" indent="-406400" algn="l" rtl="0">
              <a:lnSpc>
                <a:spcPct val="100000"/>
              </a:lnSpc>
              <a:spcBef>
                <a:spcPts val="600"/>
              </a:spcBef>
              <a:spcAft>
                <a:spcPts val="0"/>
              </a:spcAft>
              <a:buSzPts val="2800"/>
              <a:buChar char="▪"/>
              <a:defRPr sz="2800"/>
            </a:lvl1pPr>
            <a:lvl2pPr marL="914400" lvl="1" indent="-406400" algn="l" rtl="0">
              <a:lnSpc>
                <a:spcPct val="100000"/>
              </a:lnSpc>
              <a:spcBef>
                <a:spcPts val="0"/>
              </a:spcBef>
              <a:spcAft>
                <a:spcPts val="0"/>
              </a:spcAft>
              <a:buSzPts val="2800"/>
              <a:buChar char="▫"/>
              <a:defRPr sz="2800"/>
            </a:lvl2pPr>
            <a:lvl3pPr marL="1371600" lvl="2" indent="-406400" algn="l" rtl="0">
              <a:lnSpc>
                <a:spcPct val="100000"/>
              </a:lnSpc>
              <a:spcBef>
                <a:spcPts val="0"/>
              </a:spcBef>
              <a:spcAft>
                <a:spcPts val="0"/>
              </a:spcAft>
              <a:buSzPts val="2800"/>
              <a:buChar char="■"/>
              <a:defRPr sz="2800"/>
            </a:lvl3pPr>
            <a:lvl4pPr marL="1828800" lvl="3" indent="-406400" algn="l" rtl="0">
              <a:lnSpc>
                <a:spcPct val="100000"/>
              </a:lnSpc>
              <a:spcBef>
                <a:spcPts val="0"/>
              </a:spcBef>
              <a:spcAft>
                <a:spcPts val="0"/>
              </a:spcAft>
              <a:buSzPts val="2800"/>
              <a:buChar char="●"/>
              <a:defRPr sz="2800"/>
            </a:lvl4pPr>
            <a:lvl5pPr marL="2286000" lvl="4" indent="-406400" algn="l" rtl="0">
              <a:lnSpc>
                <a:spcPct val="100000"/>
              </a:lnSpc>
              <a:spcBef>
                <a:spcPts val="0"/>
              </a:spcBef>
              <a:spcAft>
                <a:spcPts val="0"/>
              </a:spcAft>
              <a:buSzPts val="2800"/>
              <a:buChar char="○"/>
              <a:defRPr sz="2800"/>
            </a:lvl5pPr>
            <a:lvl6pPr marL="2743200" lvl="5" indent="-406400" algn="l" rtl="0">
              <a:lnSpc>
                <a:spcPct val="100000"/>
              </a:lnSpc>
              <a:spcBef>
                <a:spcPts val="0"/>
              </a:spcBef>
              <a:spcAft>
                <a:spcPts val="0"/>
              </a:spcAft>
              <a:buSzPts val="2800"/>
              <a:buChar char="■"/>
              <a:defRPr sz="2800"/>
            </a:lvl6pPr>
            <a:lvl7pPr marL="3200400" lvl="6" indent="-406400" algn="l" rtl="0">
              <a:lnSpc>
                <a:spcPct val="100000"/>
              </a:lnSpc>
              <a:spcBef>
                <a:spcPts val="0"/>
              </a:spcBef>
              <a:spcAft>
                <a:spcPts val="0"/>
              </a:spcAft>
              <a:buSzPts val="2800"/>
              <a:buChar char="●"/>
              <a:defRPr sz="2800"/>
            </a:lvl7pPr>
            <a:lvl8pPr marL="3657600" lvl="7" indent="-406400" algn="l" rtl="0">
              <a:lnSpc>
                <a:spcPct val="100000"/>
              </a:lnSpc>
              <a:spcBef>
                <a:spcPts val="0"/>
              </a:spcBef>
              <a:spcAft>
                <a:spcPts val="0"/>
              </a:spcAft>
              <a:buSzPts val="2800"/>
              <a:buChar char="○"/>
              <a:defRPr sz="2800"/>
            </a:lvl8pPr>
            <a:lvl9pPr marL="4114800" lvl="8" indent="-406400" algn="l" rtl="0">
              <a:lnSpc>
                <a:spcPct val="100000"/>
              </a:lnSpc>
              <a:spcBef>
                <a:spcPts val="0"/>
              </a:spcBef>
              <a:spcAft>
                <a:spcPts val="0"/>
              </a:spcAft>
              <a:buSzPts val="2800"/>
              <a:buChar char="■"/>
              <a:defRPr sz="2800"/>
            </a:lvl9pPr>
          </a:lstStyle>
          <a:p>
            <a:endParaRPr/>
          </a:p>
        </p:txBody>
      </p:sp>
      <p:sp>
        <p:nvSpPr>
          <p:cNvPr id="105" name="Google Shape;105;p19"/>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tyle B">
  <p:cSld name="BLANK_1_1_1">
    <p:bg>
      <p:bgPr>
        <a:solidFill>
          <a:schemeClr val="accent1"/>
        </a:solidFill>
        <a:effectLst/>
      </p:bgPr>
    </p:bg>
    <p:spTree>
      <p:nvGrpSpPr>
        <p:cNvPr id="1" name="Shape 115"/>
        <p:cNvGrpSpPr/>
        <p:nvPr/>
      </p:nvGrpSpPr>
      <p:grpSpPr>
        <a:xfrm>
          <a:off x="0" y="0"/>
          <a:ext cx="0" cy="0"/>
          <a:chOff x="0" y="0"/>
          <a:chExt cx="0" cy="0"/>
        </a:xfrm>
      </p:grpSpPr>
      <p:sp>
        <p:nvSpPr>
          <p:cNvPr id="116" name="Google Shape;116;p21"/>
          <p:cNvSpPr/>
          <p:nvPr/>
        </p:nvSpPr>
        <p:spPr>
          <a:xfrm>
            <a:off x="0" y="4294550"/>
            <a:ext cx="9144000" cy="2412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1"/>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18" name="Google Shape;118;p21"/>
          <p:cNvSpPr/>
          <p:nvPr/>
        </p:nvSpPr>
        <p:spPr>
          <a:xfrm>
            <a:off x="0" y="4493605"/>
            <a:ext cx="91440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1"/>
          <p:cNvSpPr/>
          <p:nvPr/>
        </p:nvSpPr>
        <p:spPr>
          <a:xfrm>
            <a:off x="0" y="4584075"/>
            <a:ext cx="91440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1"/>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4"/>
        </a:solidFill>
        <a:effectLst/>
      </p:bgPr>
    </p:bg>
    <p:spTree>
      <p:nvGrpSpPr>
        <p:cNvPr id="1" name="Shape 121"/>
        <p:cNvGrpSpPr/>
        <p:nvPr/>
      </p:nvGrpSpPr>
      <p:grpSpPr>
        <a:xfrm>
          <a:off x="0" y="0"/>
          <a:ext cx="0" cy="0"/>
          <a:chOff x="0" y="0"/>
          <a:chExt cx="0" cy="0"/>
        </a:xfrm>
      </p:grpSpPr>
      <p:sp>
        <p:nvSpPr>
          <p:cNvPr id="122" name="Google Shape;122;p22"/>
          <p:cNvSpPr/>
          <p:nvPr/>
        </p:nvSpPr>
        <p:spPr>
          <a:xfrm>
            <a:off x="3398538" y="1599538"/>
            <a:ext cx="2346925" cy="1944425"/>
          </a:xfrm>
          <a:prstGeom prst="rect">
            <a:avLst/>
          </a:prstGeom>
        </p:spPr>
        <p:txBody>
          <a:bodyPr>
            <a:prstTxWarp prst="textPlain">
              <a:avLst/>
            </a:prstTxWarp>
          </a:bodyPr>
          <a:lstStyle/>
          <a:p>
            <a:pPr lvl="0" algn="ctr"/>
            <a:r>
              <a:rPr b="0" i="0">
                <a:ln>
                  <a:noFill/>
                </a:ln>
                <a:solidFill>
                  <a:srgbClr val="0E3142">
                    <a:alpha val="25880"/>
                  </a:srgbClr>
                </a:solidFill>
                <a:latin typeface="Impact"/>
              </a:rPr>
              <a:t>“</a:t>
            </a:r>
          </a:p>
        </p:txBody>
      </p:sp>
      <p:sp>
        <p:nvSpPr>
          <p:cNvPr id="123" name="Google Shape;123;p22"/>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24" name="Google Shape;124;p22"/>
          <p:cNvSpPr/>
          <p:nvPr/>
        </p:nvSpPr>
        <p:spPr>
          <a:xfrm>
            <a:off x="0" y="500625"/>
            <a:ext cx="9144000" cy="73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2"/>
          <p:cNvSpPr/>
          <p:nvPr/>
        </p:nvSpPr>
        <p:spPr>
          <a:xfrm>
            <a:off x="0" y="3962800"/>
            <a:ext cx="9144000" cy="370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2"/>
          <p:cNvSpPr/>
          <p:nvPr/>
        </p:nvSpPr>
        <p:spPr>
          <a:xfrm>
            <a:off x="0" y="4333125"/>
            <a:ext cx="9144000" cy="8103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2"/>
          <p:cNvSpPr txBox="1">
            <a:spLocks noGrp="1"/>
          </p:cNvSpPr>
          <p:nvPr>
            <p:ph type="body" idx="1"/>
          </p:nvPr>
        </p:nvSpPr>
        <p:spPr>
          <a:xfrm>
            <a:off x="1556175" y="2300275"/>
            <a:ext cx="6031800" cy="605100"/>
          </a:xfrm>
          <a:prstGeom prst="rect">
            <a:avLst/>
          </a:prstGeom>
          <a:noFill/>
          <a:ln>
            <a:noFill/>
          </a:ln>
        </p:spPr>
        <p:txBody>
          <a:bodyPr spcFirstLastPara="1" wrap="square" lIns="91425" tIns="91425" rIns="91425" bIns="91425" anchor="ctr" anchorCtr="0">
            <a:noAutofit/>
          </a:bodyPr>
          <a:lstStyle>
            <a:lvl1pPr marL="457200" lvl="0" indent="-355600" algn="ctr" rtl="0">
              <a:lnSpc>
                <a:spcPct val="100000"/>
              </a:lnSpc>
              <a:spcBef>
                <a:spcPts val="600"/>
              </a:spcBef>
              <a:spcAft>
                <a:spcPts val="0"/>
              </a:spcAft>
              <a:buClr>
                <a:schemeClr val="lt1"/>
              </a:buClr>
              <a:buSzPts val="2000"/>
              <a:buChar char="▪"/>
              <a:defRPr sz="2000">
                <a:solidFill>
                  <a:schemeClr val="lt1"/>
                </a:solidFill>
              </a:defRPr>
            </a:lvl1pPr>
            <a:lvl2pPr marL="914400" lvl="1" indent="-355600" algn="ctr" rtl="0">
              <a:lnSpc>
                <a:spcPct val="100000"/>
              </a:lnSpc>
              <a:spcBef>
                <a:spcPts val="0"/>
              </a:spcBef>
              <a:spcAft>
                <a:spcPts val="0"/>
              </a:spcAft>
              <a:buClr>
                <a:schemeClr val="lt1"/>
              </a:buClr>
              <a:buSzPts val="2000"/>
              <a:buChar char="▫"/>
              <a:defRPr sz="2000">
                <a:solidFill>
                  <a:schemeClr val="lt1"/>
                </a:solidFill>
              </a:defRPr>
            </a:lvl2pPr>
            <a:lvl3pPr marL="1371600" lvl="2" indent="-355600" algn="ctr" rtl="0">
              <a:lnSpc>
                <a:spcPct val="100000"/>
              </a:lnSpc>
              <a:spcBef>
                <a:spcPts val="0"/>
              </a:spcBef>
              <a:spcAft>
                <a:spcPts val="0"/>
              </a:spcAft>
              <a:buClr>
                <a:schemeClr val="lt1"/>
              </a:buClr>
              <a:buSzPts val="2000"/>
              <a:buChar char="■"/>
              <a:defRPr sz="2000">
                <a:solidFill>
                  <a:schemeClr val="lt1"/>
                </a:solidFill>
              </a:defRPr>
            </a:lvl3pPr>
            <a:lvl4pPr marL="1828800" lvl="3" indent="-355600" algn="ctr" rtl="0">
              <a:lnSpc>
                <a:spcPct val="100000"/>
              </a:lnSpc>
              <a:spcBef>
                <a:spcPts val="0"/>
              </a:spcBef>
              <a:spcAft>
                <a:spcPts val="0"/>
              </a:spcAft>
              <a:buClr>
                <a:schemeClr val="lt1"/>
              </a:buClr>
              <a:buSzPts val="2000"/>
              <a:buChar char="●"/>
              <a:defRPr sz="2000">
                <a:solidFill>
                  <a:schemeClr val="lt1"/>
                </a:solidFill>
              </a:defRPr>
            </a:lvl4pPr>
            <a:lvl5pPr marL="2286000" lvl="4" indent="-355600" algn="ctr" rtl="0">
              <a:lnSpc>
                <a:spcPct val="100000"/>
              </a:lnSpc>
              <a:spcBef>
                <a:spcPts val="0"/>
              </a:spcBef>
              <a:spcAft>
                <a:spcPts val="0"/>
              </a:spcAft>
              <a:buClr>
                <a:schemeClr val="lt1"/>
              </a:buClr>
              <a:buSzPts val="2000"/>
              <a:buChar char="○"/>
              <a:defRPr sz="2000">
                <a:solidFill>
                  <a:schemeClr val="lt1"/>
                </a:solidFill>
              </a:defRPr>
            </a:lvl5pPr>
            <a:lvl6pPr marL="2743200" lvl="5" indent="-355600" algn="ctr" rtl="0">
              <a:lnSpc>
                <a:spcPct val="100000"/>
              </a:lnSpc>
              <a:spcBef>
                <a:spcPts val="0"/>
              </a:spcBef>
              <a:spcAft>
                <a:spcPts val="0"/>
              </a:spcAft>
              <a:buClr>
                <a:schemeClr val="lt1"/>
              </a:buClr>
              <a:buSzPts val="2000"/>
              <a:buChar char="■"/>
              <a:defRPr sz="2000">
                <a:solidFill>
                  <a:schemeClr val="lt1"/>
                </a:solidFill>
              </a:defRPr>
            </a:lvl6pPr>
            <a:lvl7pPr marL="3200400" lvl="6" indent="-355600" algn="ctr" rtl="0">
              <a:lnSpc>
                <a:spcPct val="100000"/>
              </a:lnSpc>
              <a:spcBef>
                <a:spcPts val="0"/>
              </a:spcBef>
              <a:spcAft>
                <a:spcPts val="0"/>
              </a:spcAft>
              <a:buClr>
                <a:schemeClr val="lt1"/>
              </a:buClr>
              <a:buSzPts val="2000"/>
              <a:buChar char="●"/>
              <a:defRPr sz="2000">
                <a:solidFill>
                  <a:schemeClr val="lt1"/>
                </a:solidFill>
              </a:defRPr>
            </a:lvl7pPr>
            <a:lvl8pPr marL="3657600" lvl="7" indent="-355600" algn="ctr" rtl="0">
              <a:lnSpc>
                <a:spcPct val="100000"/>
              </a:lnSpc>
              <a:spcBef>
                <a:spcPts val="0"/>
              </a:spcBef>
              <a:spcAft>
                <a:spcPts val="0"/>
              </a:spcAft>
              <a:buClr>
                <a:schemeClr val="lt1"/>
              </a:buClr>
              <a:buSzPts val="2000"/>
              <a:buChar char="○"/>
              <a:defRPr sz="2000">
                <a:solidFill>
                  <a:schemeClr val="lt1"/>
                </a:solidFill>
              </a:defRPr>
            </a:lvl8pPr>
            <a:lvl9pPr marL="4114800" lvl="8" indent="-355600" algn="ctr" rtl="0">
              <a:lnSpc>
                <a:spcPct val="100000"/>
              </a:lnSpc>
              <a:spcBef>
                <a:spcPts val="0"/>
              </a:spcBef>
              <a:spcAft>
                <a:spcPts val="0"/>
              </a:spcAft>
              <a:buClr>
                <a:schemeClr val="lt1"/>
              </a:buClr>
              <a:buSzPts val="2000"/>
              <a:buChar char="■"/>
              <a:defRPr sz="2000">
                <a:solidFill>
                  <a:schemeClr val="lt1"/>
                </a:solidFill>
              </a:defRPr>
            </a:lvl9pPr>
          </a:lstStyle>
          <a:p>
            <a:endParaRPr/>
          </a:p>
        </p:txBody>
      </p:sp>
      <p:sp>
        <p:nvSpPr>
          <p:cNvPr id="128" name="Google Shape;128;p2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29"/>
        <p:cNvGrpSpPr/>
        <p:nvPr/>
      </p:nvGrpSpPr>
      <p:grpSpPr>
        <a:xfrm>
          <a:off x="0" y="0"/>
          <a:ext cx="0" cy="0"/>
          <a:chOff x="0" y="0"/>
          <a:chExt cx="0" cy="0"/>
        </a:xfrm>
      </p:grpSpPr>
      <p:sp>
        <p:nvSpPr>
          <p:cNvPr id="130" name="Google Shape;130;p23"/>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31" name="Google Shape;131;p23"/>
          <p:cNvSpPr/>
          <p:nvPr/>
        </p:nvSpPr>
        <p:spPr>
          <a:xfrm>
            <a:off x="0" y="5006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3"/>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3"/>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3"/>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35" name="Google Shape;135;p23"/>
          <p:cNvCxnSpPr/>
          <p:nvPr/>
        </p:nvCxnSpPr>
        <p:spPr>
          <a:xfrm>
            <a:off x="1037450" y="809725"/>
            <a:ext cx="0" cy="470700"/>
          </a:xfrm>
          <a:prstGeom prst="straightConnector1">
            <a:avLst/>
          </a:prstGeom>
          <a:noFill/>
          <a:ln w="9525" cap="flat" cmpd="sng">
            <a:solidFill>
              <a:schemeClr val="accent2"/>
            </a:solidFill>
            <a:prstDash val="solid"/>
            <a:round/>
            <a:headEnd type="none" w="sm" len="sm"/>
            <a:tailEnd type="none" w="sm" len="sm"/>
          </a:ln>
        </p:spPr>
      </p:cxnSp>
      <p:sp>
        <p:nvSpPr>
          <p:cNvPr id="136" name="Google Shape;136;p23"/>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137" name="Google Shape;137;p23"/>
          <p:cNvSpPr txBox="1">
            <a:spLocks noGrp="1"/>
          </p:cNvSpPr>
          <p:nvPr>
            <p:ph type="body" idx="1"/>
          </p:nvPr>
        </p:nvSpPr>
        <p:spPr>
          <a:xfrm>
            <a:off x="1146025"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38" name="Google Shape;138;p23"/>
          <p:cNvSpPr txBox="1">
            <a:spLocks noGrp="1"/>
          </p:cNvSpPr>
          <p:nvPr>
            <p:ph type="body" idx="2"/>
          </p:nvPr>
        </p:nvSpPr>
        <p:spPr>
          <a:xfrm>
            <a:off x="3679388"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39" name="Google Shape;139;p23"/>
          <p:cNvSpPr txBox="1">
            <a:spLocks noGrp="1"/>
          </p:cNvSpPr>
          <p:nvPr>
            <p:ph type="body" idx="3"/>
          </p:nvPr>
        </p:nvSpPr>
        <p:spPr>
          <a:xfrm>
            <a:off x="6212750"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40" name="Google Shape;140;p23"/>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endParaRPr/>
          </a:p>
        </p:txBody>
      </p:sp>
      <p:sp>
        <p:nvSpPr>
          <p:cNvPr id="52" name="Google Shape;52;p13"/>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chemeClr val="accent2"/>
              </a:buClr>
              <a:buSzPts val="3000"/>
              <a:buFont typeface="Nixie One"/>
              <a:buChar char="▪"/>
              <a:defRPr sz="3000" b="0" i="0" u="none" strike="noStrike" cap="none">
                <a:solidFill>
                  <a:schemeClr val="accent1"/>
                </a:solidFill>
                <a:latin typeface="Nixie One"/>
                <a:ea typeface="Nixie One"/>
                <a:cs typeface="Nixie One"/>
                <a:sym typeface="Nixie One"/>
              </a:defRPr>
            </a:lvl1pPr>
            <a:lvl2pPr marL="914400" marR="0" lvl="1" indent="-381000" algn="l" rtl="0">
              <a:lnSpc>
                <a:spcPct val="100000"/>
              </a:lnSpc>
              <a:spcBef>
                <a:spcPts val="0"/>
              </a:spcBef>
              <a:spcAft>
                <a:spcPts val="0"/>
              </a:spcAft>
              <a:buClr>
                <a:schemeClr val="accent2"/>
              </a:buClr>
              <a:buSzPts val="2400"/>
              <a:buFont typeface="Nixie One"/>
              <a:buChar char="▫"/>
              <a:defRPr sz="2400" b="0" i="0" u="none" strike="noStrike" cap="none">
                <a:solidFill>
                  <a:schemeClr val="accent1"/>
                </a:solidFill>
                <a:latin typeface="Nixie One"/>
                <a:ea typeface="Nixie One"/>
                <a:cs typeface="Nixie One"/>
                <a:sym typeface="Nixie One"/>
              </a:defRPr>
            </a:lvl2pPr>
            <a:lvl3pPr marL="1371600" marR="0" lvl="2" indent="-381000" algn="l" rtl="0">
              <a:lnSpc>
                <a:spcPct val="100000"/>
              </a:lnSpc>
              <a:spcBef>
                <a:spcPts val="0"/>
              </a:spcBef>
              <a:spcAft>
                <a:spcPts val="0"/>
              </a:spcAft>
              <a:buClr>
                <a:schemeClr val="accent2"/>
              </a:buClr>
              <a:buSzPts val="2400"/>
              <a:buFont typeface="Nixie One"/>
              <a:buChar char="■"/>
              <a:defRPr sz="2400" b="0" i="0" u="none" strike="noStrike" cap="none">
                <a:solidFill>
                  <a:schemeClr val="accent1"/>
                </a:solidFill>
                <a:latin typeface="Nixie One"/>
                <a:ea typeface="Nixie One"/>
                <a:cs typeface="Nixie One"/>
                <a:sym typeface="Nixie One"/>
              </a:defRPr>
            </a:lvl3pPr>
            <a:lvl4pPr marL="1828800" marR="0" lvl="3"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4pPr>
            <a:lvl5pPr marL="2286000" marR="0" lvl="4"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5pPr>
            <a:lvl6pPr marL="2743200" marR="0" lvl="5"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6pPr>
            <a:lvl7pPr marL="3200400" marR="0" lvl="6"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7pPr>
            <a:lvl8pPr marL="3657600" marR="0" lvl="7"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8pPr>
            <a:lvl9pPr marL="4114800" marR="0" lvl="8"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9pPr>
          </a:lstStyle>
          <a:p>
            <a:endParaRPr/>
          </a:p>
        </p:txBody>
      </p:sp>
      <p:sp>
        <p:nvSpPr>
          <p:cNvPr id="53" name="Google Shape;53;p13"/>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6" r:id="rId7"/>
    <p:sldLayoutId id="2147483667" r:id="rId8"/>
    <p:sldLayoutId id="2147483668"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4.jpe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 name="Picture 8">
            <a:extLst>
              <a:ext uri="{FF2B5EF4-FFF2-40B4-BE49-F238E27FC236}">
                <a16:creationId xmlns:a16="http://schemas.microsoft.com/office/drawing/2014/main" xmlns="" id="{B5129953-F15C-9359-159E-A574FB5DAAB1}"/>
              </a:ext>
            </a:extLst>
          </p:cNvPr>
          <p:cNvPicPr>
            <a:picLocks noChangeAspect="1"/>
          </p:cNvPicPr>
          <p:nvPr/>
        </p:nvPicPr>
        <p:blipFill>
          <a:blip r:embed="rId3"/>
          <a:stretch>
            <a:fillRect/>
          </a:stretch>
        </p:blipFill>
        <p:spPr>
          <a:xfrm>
            <a:off x="0" y="0"/>
            <a:ext cx="9143999" cy="5143499"/>
          </a:xfrm>
          <a:prstGeom prst="rect">
            <a:avLst/>
          </a:prstGeom>
        </p:spPr>
      </p:pic>
      <p:sp>
        <p:nvSpPr>
          <p:cNvPr id="99" name="Google Shape;99;p12"/>
          <p:cNvSpPr txBox="1">
            <a:spLocks noGrp="1"/>
          </p:cNvSpPr>
          <p:nvPr>
            <p:ph type="ctrTitle"/>
          </p:nvPr>
        </p:nvSpPr>
        <p:spPr>
          <a:xfrm>
            <a:off x="623101" y="2007833"/>
            <a:ext cx="8482500" cy="121117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 sz="2900" dirty="0">
                <a:latin typeface="Times New Roman"/>
                <a:ea typeface="Times New Roman"/>
                <a:cs typeface="Times New Roman"/>
                <a:sym typeface="Times New Roman"/>
              </a:rPr>
              <a:t>Vision Based Satellite Imagery For Riparian And Forest Ecosystem</a:t>
            </a:r>
            <a:br>
              <a:rPr lang="en" sz="2900" dirty="0">
                <a:latin typeface="Times New Roman"/>
                <a:ea typeface="Times New Roman"/>
                <a:cs typeface="Times New Roman"/>
                <a:sym typeface="Times New Roman"/>
              </a:rPr>
            </a:br>
            <a:r>
              <a:rPr lang="en" sz="1800" dirty="0">
                <a:latin typeface="Times New Roman"/>
                <a:ea typeface="Times New Roman"/>
                <a:cs typeface="Times New Roman"/>
                <a:sym typeface="Times New Roman"/>
              </a:rPr>
              <a:t>    </a:t>
            </a:r>
            <a:r>
              <a:rPr lang="en" sz="2900" dirty="0">
                <a:latin typeface="Times New Roman"/>
                <a:ea typeface="Times New Roman"/>
                <a:cs typeface="Times New Roman"/>
                <a:sym typeface="Times New Roman"/>
              </a:rPr>
              <a:t/>
            </a:r>
            <a:br>
              <a:rPr lang="en" sz="2900" dirty="0">
                <a:latin typeface="Times New Roman"/>
                <a:ea typeface="Times New Roman"/>
                <a:cs typeface="Times New Roman"/>
                <a:sym typeface="Times New Roman"/>
              </a:rPr>
            </a:br>
            <a:r>
              <a:rPr lang="en" sz="2000" b="1" dirty="0">
                <a:solidFill>
                  <a:schemeClr val="lt1"/>
                </a:solidFill>
                <a:latin typeface="Times New Roman"/>
                <a:ea typeface="Times New Roman"/>
                <a:cs typeface="Times New Roman"/>
                <a:sym typeface="Times New Roman"/>
              </a:rPr>
              <a:t>(CV CP PID- </a:t>
            </a:r>
            <a:r>
              <a:rPr lang="en" sz="2000" dirty="0">
                <a:latin typeface="Times New Roman"/>
                <a:ea typeface="Times New Roman"/>
                <a:cs typeface="Times New Roman"/>
                <a:sym typeface="Times New Roman"/>
              </a:rPr>
              <a:t>34</a:t>
            </a:r>
            <a:r>
              <a:rPr lang="en" sz="2000" b="1" dirty="0">
                <a:solidFill>
                  <a:schemeClr val="lt1"/>
                </a:solidFill>
                <a:latin typeface="Times New Roman"/>
                <a:ea typeface="Times New Roman"/>
                <a:cs typeface="Times New Roman"/>
                <a:sym typeface="Times New Roman"/>
              </a:rPr>
              <a:t>)</a:t>
            </a:r>
            <a:endParaRPr sz="2900" dirty="0">
              <a:latin typeface="Times New Roman"/>
              <a:ea typeface="Times New Roman"/>
              <a:cs typeface="Times New Roman"/>
              <a:sym typeface="Times New Roman"/>
            </a:endParaRPr>
          </a:p>
        </p:txBody>
      </p:sp>
      <p:sp>
        <p:nvSpPr>
          <p:cNvPr id="108" name="Google Shape;108;p12"/>
          <p:cNvSpPr txBox="1"/>
          <p:nvPr/>
        </p:nvSpPr>
        <p:spPr>
          <a:xfrm>
            <a:off x="159598" y="3362832"/>
            <a:ext cx="8824800" cy="959400"/>
          </a:xfrm>
          <a:prstGeom prst="rect">
            <a:avLst/>
          </a:prstGeom>
          <a:noFill/>
          <a:ln>
            <a:noFill/>
          </a:ln>
        </p:spPr>
        <p:txBody>
          <a:bodyPr spcFirstLastPara="1" wrap="square" lIns="91425" tIns="45700" rIns="91425" bIns="45700" anchor="t" anchorCtr="0">
            <a:noAutofit/>
          </a:bodyPr>
          <a:lstStyle/>
          <a:p>
            <a:pPr marL="0" marR="0" lvl="0" indent="0" algn="ctr" rtl="0">
              <a:lnSpc>
                <a:spcPct val="85000"/>
              </a:lnSpc>
              <a:spcBef>
                <a:spcPts val="0"/>
              </a:spcBef>
              <a:spcAft>
                <a:spcPts val="0"/>
              </a:spcAft>
              <a:buClr>
                <a:srgbClr val="000000"/>
              </a:buClr>
              <a:buSzPts val="1600"/>
              <a:buFont typeface="Arial"/>
              <a:buNone/>
            </a:pPr>
            <a:r>
              <a:rPr lang="en" sz="1300" b="0" i="0" u="none" strike="noStrike" cap="none" dirty="0">
                <a:solidFill>
                  <a:srgbClr val="FFFFFF"/>
                </a:solidFill>
                <a:latin typeface="Roboto Slab"/>
                <a:ea typeface="Roboto Slab"/>
                <a:cs typeface="Roboto Slab"/>
                <a:sym typeface="Roboto Slab"/>
              </a:rPr>
              <a:t>Authors:</a:t>
            </a:r>
            <a:endParaRPr sz="1300" b="0" i="0" u="none" strike="noStrike" cap="none" dirty="0">
              <a:solidFill>
                <a:srgbClr val="000000"/>
              </a:solidFill>
              <a:latin typeface="Roboto Slab"/>
              <a:ea typeface="Roboto Slab"/>
              <a:cs typeface="Roboto Slab"/>
              <a:sym typeface="Roboto Slab"/>
            </a:endParaRPr>
          </a:p>
          <a:p>
            <a:pPr marL="0" marR="0" lvl="0" indent="0" algn="ctr" rtl="0">
              <a:lnSpc>
                <a:spcPct val="85000"/>
              </a:lnSpc>
              <a:spcBef>
                <a:spcPts val="1300"/>
              </a:spcBef>
              <a:spcAft>
                <a:spcPts val="0"/>
              </a:spcAft>
              <a:buClr>
                <a:srgbClr val="000000"/>
              </a:buClr>
              <a:buSzPts val="1600"/>
              <a:buFont typeface="Arial"/>
              <a:buNone/>
            </a:pPr>
            <a:r>
              <a:rPr lang="en" sz="1300" i="0" u="none" strike="noStrike" cap="none" dirty="0">
                <a:solidFill>
                  <a:schemeClr val="lt1"/>
                </a:solidFill>
                <a:latin typeface="Roboto Slab"/>
                <a:ea typeface="Roboto Slab"/>
                <a:cs typeface="Roboto Slab"/>
                <a:sym typeface="Roboto Slab"/>
              </a:rPr>
              <a:t>Prof. Jyoti Madake, Swapnil Patil, Devyani Ushir</a:t>
            </a:r>
            <a:endParaRPr sz="1300" i="0" u="none" strike="noStrike" cap="none" dirty="0">
              <a:solidFill>
                <a:srgbClr val="000000"/>
              </a:solidFill>
              <a:latin typeface="Roboto Slab"/>
              <a:ea typeface="Roboto Slab"/>
              <a:cs typeface="Roboto Slab"/>
              <a:sym typeface="Roboto Slab"/>
            </a:endParaRPr>
          </a:p>
        </p:txBody>
      </p:sp>
      <p:sp>
        <p:nvSpPr>
          <p:cNvPr id="109" name="Google Shape;109;p12"/>
          <p:cNvSpPr txBox="1"/>
          <p:nvPr/>
        </p:nvSpPr>
        <p:spPr>
          <a:xfrm>
            <a:off x="1748100" y="-82566"/>
            <a:ext cx="5878200" cy="446400"/>
          </a:xfrm>
          <a:prstGeom prst="rect">
            <a:avLst/>
          </a:prstGeom>
          <a:noFill/>
          <a:ln>
            <a:noFill/>
          </a:ln>
        </p:spPr>
        <p:txBody>
          <a:bodyPr spcFirstLastPara="1" wrap="square" lIns="91425" tIns="91425" rIns="91425" bIns="91425" anchor="t" anchorCtr="0">
            <a:spAutoFit/>
          </a:bodyPr>
          <a:lstStyle/>
          <a:p>
            <a:pPr marL="0" marR="0" lvl="0" indent="0" algn="ctr" rtl="0">
              <a:lnSpc>
                <a:spcPct val="85000"/>
              </a:lnSpc>
              <a:spcBef>
                <a:spcPts val="1300"/>
              </a:spcBef>
              <a:spcAft>
                <a:spcPts val="0"/>
              </a:spcAft>
              <a:buClr>
                <a:srgbClr val="000000"/>
              </a:buClr>
              <a:buSzPts val="2000"/>
              <a:buFont typeface="Arial"/>
              <a:buNone/>
            </a:pPr>
            <a:r>
              <a:rPr lang="en" sz="2000" b="0" i="0" u="none" strike="noStrike" cap="none" dirty="0">
                <a:solidFill>
                  <a:schemeClr val="lt1"/>
                </a:solidFill>
                <a:latin typeface="Roboto Slab"/>
                <a:ea typeface="Roboto Slab"/>
                <a:cs typeface="Roboto Slab"/>
                <a:sym typeface="Roboto Slab"/>
              </a:rPr>
              <a:t>Vishwakarma Institute of Technology, Pune</a:t>
            </a:r>
            <a:endParaRPr sz="1000" b="0" i="0" u="none" strike="noStrike" cap="none" dirty="0">
              <a:solidFill>
                <a:srgbClr val="000000"/>
              </a:solidFill>
              <a:latin typeface="Roboto Slab"/>
              <a:ea typeface="Roboto Slab"/>
              <a:cs typeface="Roboto Slab"/>
              <a:sym typeface="Roboto Slab"/>
            </a:endParaRPr>
          </a:p>
        </p:txBody>
      </p:sp>
      <p:sp>
        <p:nvSpPr>
          <p:cNvPr id="110" name="Google Shape;110;p12"/>
          <p:cNvSpPr txBox="1"/>
          <p:nvPr/>
        </p:nvSpPr>
        <p:spPr>
          <a:xfrm>
            <a:off x="-31015" y="502371"/>
            <a:ext cx="9206027" cy="988958"/>
          </a:xfrm>
          <a:prstGeom prst="rect">
            <a:avLst/>
          </a:prstGeom>
          <a:noFill/>
          <a:ln>
            <a:noFill/>
          </a:ln>
        </p:spPr>
        <p:txBody>
          <a:bodyPr spcFirstLastPara="1" wrap="square" lIns="91425" tIns="91425" rIns="91425" bIns="91425" anchor="b" anchorCtr="0">
            <a:spAutoFit/>
          </a:bodyPr>
          <a:lstStyle/>
          <a:p>
            <a:pPr marL="0" marR="0" lvl="0" indent="0" algn="ctr" rtl="0">
              <a:lnSpc>
                <a:spcPct val="120000"/>
              </a:lnSpc>
              <a:spcBef>
                <a:spcPts val="0"/>
              </a:spcBef>
              <a:spcAft>
                <a:spcPts val="0"/>
              </a:spcAft>
              <a:buClr>
                <a:srgbClr val="000000"/>
              </a:buClr>
              <a:buSzPts val="1850"/>
              <a:buFont typeface="Arial"/>
              <a:buNone/>
            </a:pPr>
            <a:r>
              <a:rPr lang="en-US" sz="1850" i="1" dirty="0">
                <a:solidFill>
                  <a:schemeClr val="lt1"/>
                </a:solidFill>
                <a:ea typeface="Times New Roman"/>
              </a:rPr>
              <a:t>CV Seminar</a:t>
            </a:r>
            <a:r>
              <a:rPr lang="en-US" sz="2000" b="1" i="0" u="none" strike="noStrike" cap="none" dirty="0">
                <a:solidFill>
                  <a:schemeClr val="lt1"/>
                </a:solidFill>
                <a:latin typeface="Times New Roman"/>
                <a:ea typeface="Times New Roman"/>
                <a:cs typeface="Times New Roman"/>
                <a:sym typeface="Times New Roman"/>
              </a:rPr>
              <a:t> </a:t>
            </a:r>
          </a:p>
          <a:p>
            <a:pPr marL="0" marR="0" lvl="0" indent="0" algn="ctr" rtl="0">
              <a:lnSpc>
                <a:spcPct val="120000"/>
              </a:lnSpc>
              <a:spcBef>
                <a:spcPts val="800"/>
              </a:spcBef>
              <a:spcAft>
                <a:spcPts val="0"/>
              </a:spcAft>
              <a:buClr>
                <a:srgbClr val="000000"/>
              </a:buClr>
              <a:buSzPts val="1800"/>
              <a:buFont typeface="Arial"/>
              <a:buNone/>
            </a:pPr>
            <a:r>
              <a:rPr lang="en" sz="1800" b="1" i="0" u="none" strike="noStrike" cap="none" dirty="0">
                <a:solidFill>
                  <a:schemeClr val="lt1"/>
                </a:solidFill>
                <a:latin typeface="Times New Roman"/>
                <a:ea typeface="Times New Roman"/>
                <a:cs typeface="Times New Roman"/>
                <a:sym typeface="Times New Roman"/>
              </a:rPr>
              <a:t>Computer Vision – TY D 2023</a:t>
            </a:r>
            <a:endParaRPr dirty="0"/>
          </a:p>
        </p:txBody>
      </p:sp>
      <p:sp>
        <p:nvSpPr>
          <p:cNvPr id="111" name="Google Shape;111;p12"/>
          <p:cNvSpPr txBox="1"/>
          <p:nvPr/>
        </p:nvSpPr>
        <p:spPr>
          <a:xfrm>
            <a:off x="1806900" y="4207200"/>
            <a:ext cx="5878200" cy="612958"/>
          </a:xfrm>
          <a:prstGeom prst="rect">
            <a:avLst/>
          </a:prstGeom>
          <a:noFill/>
          <a:ln>
            <a:noFill/>
          </a:ln>
        </p:spPr>
        <p:txBody>
          <a:bodyPr spcFirstLastPara="1" wrap="square" lIns="91425" tIns="91425" rIns="91425" bIns="91425" anchor="t" anchorCtr="0">
            <a:spAutoFit/>
          </a:bodyPr>
          <a:lstStyle/>
          <a:p>
            <a:pPr marL="0" marR="0" lvl="0" indent="0" algn="ctr" rtl="0">
              <a:lnSpc>
                <a:spcPct val="85000"/>
              </a:lnSpc>
              <a:spcBef>
                <a:spcPts val="1300"/>
              </a:spcBef>
              <a:spcAft>
                <a:spcPts val="0"/>
              </a:spcAft>
              <a:buClr>
                <a:srgbClr val="000000"/>
              </a:buClr>
              <a:buSzPts val="2000"/>
              <a:buFont typeface="Arial"/>
              <a:buNone/>
            </a:pPr>
            <a:r>
              <a:rPr lang="en" sz="2000" b="0" i="0" u="none" strike="noStrike" cap="none" dirty="0">
                <a:solidFill>
                  <a:schemeClr val="lt1"/>
                </a:solidFill>
                <a:latin typeface="Roboto Slab"/>
                <a:ea typeface="Roboto Slab"/>
                <a:cs typeface="Roboto Slab"/>
                <a:sym typeface="Roboto Slab"/>
              </a:rPr>
              <a:t>Department of E&amp;TC Engineering</a:t>
            </a:r>
            <a:endParaRPr sz="1000" b="0" i="0" u="none" strike="noStrike" cap="none" dirty="0">
              <a:solidFill>
                <a:srgbClr val="000000"/>
              </a:solidFill>
              <a:latin typeface="Roboto Slab"/>
              <a:ea typeface="Roboto Slab"/>
              <a:cs typeface="Roboto Slab"/>
              <a:sym typeface="Roboto Slab"/>
            </a:endParaRPr>
          </a:p>
        </p:txBody>
      </p:sp>
    </p:spTree>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7" name="Google Shape;237;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10</a:t>
            </a:fld>
            <a:endParaRPr>
              <a:solidFill>
                <a:srgbClr val="222222"/>
              </a:solidFill>
            </a:endParaRPr>
          </a:p>
        </p:txBody>
      </p:sp>
      <p:sp>
        <p:nvSpPr>
          <p:cNvPr id="4" name="Title 3">
            <a:extLst>
              <a:ext uri="{FF2B5EF4-FFF2-40B4-BE49-F238E27FC236}">
                <a16:creationId xmlns:a16="http://schemas.microsoft.com/office/drawing/2014/main" xmlns="" id="{F5669F29-23FC-1A7D-C07D-12EE13FC1613}"/>
              </a:ext>
            </a:extLst>
          </p:cNvPr>
          <p:cNvSpPr>
            <a:spLocks noGrp="1"/>
          </p:cNvSpPr>
          <p:nvPr>
            <p:ph type="title"/>
          </p:nvPr>
        </p:nvSpPr>
        <p:spPr>
          <a:xfrm>
            <a:off x="1095586" y="502276"/>
            <a:ext cx="3476413" cy="1066564"/>
          </a:xfrm>
          <a:solidFill>
            <a:schemeClr val="accent3">
              <a:lumMod val="75000"/>
            </a:schemeClr>
          </a:solidFill>
        </p:spPr>
        <p:txBody>
          <a:bodyPr/>
          <a:lstStyle/>
          <a:p>
            <a:r>
              <a:rPr lang="en-US" sz="2400" dirty="0"/>
              <a:t>Block </a:t>
            </a:r>
            <a:r>
              <a:rPr lang="en-US" sz="2400" dirty="0" smtClean="0"/>
              <a:t>Diagram :</a:t>
            </a:r>
            <a:endParaRPr lang="en-US" sz="2400" dirty="0"/>
          </a:p>
        </p:txBody>
      </p:sp>
      <p:sp>
        <p:nvSpPr>
          <p:cNvPr id="5" name="Rectangle 4">
            <a:extLst>
              <a:ext uri="{FF2B5EF4-FFF2-40B4-BE49-F238E27FC236}">
                <a16:creationId xmlns:a16="http://schemas.microsoft.com/office/drawing/2014/main" xmlns="" id="{D98C34FE-ADDF-CEEB-7B09-5FE4826D28E7}"/>
              </a:ext>
            </a:extLst>
          </p:cNvPr>
          <p:cNvSpPr/>
          <p:nvPr/>
        </p:nvSpPr>
        <p:spPr>
          <a:xfrm>
            <a:off x="1451610" y="1862313"/>
            <a:ext cx="1556861" cy="10679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latin typeface="Roboto Slab" charset="0"/>
                <a:ea typeface="Roboto Slab" charset="0"/>
                <a:cs typeface="Roboto Slab" charset="0"/>
              </a:rPr>
              <a:t>USGS Dataset</a:t>
            </a:r>
          </a:p>
          <a:p>
            <a:pPr algn="ctr"/>
            <a:r>
              <a:rPr lang="en-US" sz="1600" b="1" dirty="0">
                <a:solidFill>
                  <a:srgbClr val="002060"/>
                </a:solidFill>
                <a:latin typeface="Roboto Slab" charset="0"/>
                <a:ea typeface="Roboto Slab" charset="0"/>
                <a:cs typeface="Roboto Slab" charset="0"/>
              </a:rPr>
              <a:t>1.Riprian</a:t>
            </a:r>
          </a:p>
          <a:p>
            <a:pPr algn="ctr"/>
            <a:r>
              <a:rPr lang="en-US" sz="1600" b="1" dirty="0">
                <a:solidFill>
                  <a:srgbClr val="002060"/>
                </a:solidFill>
                <a:latin typeface="Roboto Slab" charset="0"/>
                <a:ea typeface="Roboto Slab" charset="0"/>
                <a:cs typeface="Roboto Slab" charset="0"/>
              </a:rPr>
              <a:t>2.Forest</a:t>
            </a:r>
          </a:p>
        </p:txBody>
      </p:sp>
      <p:cxnSp>
        <p:nvCxnSpPr>
          <p:cNvPr id="7" name="Straight Arrow Connector 6">
            <a:extLst>
              <a:ext uri="{FF2B5EF4-FFF2-40B4-BE49-F238E27FC236}">
                <a16:creationId xmlns:a16="http://schemas.microsoft.com/office/drawing/2014/main" xmlns="" id="{AC585DEF-174C-5238-5F18-E92A858848D6}"/>
              </a:ext>
            </a:extLst>
          </p:cNvPr>
          <p:cNvCxnSpPr>
            <a:cxnSpLocks/>
            <a:stCxn id="5" idx="3"/>
            <a:endCxn id="8" idx="1"/>
          </p:cNvCxnSpPr>
          <p:nvPr/>
        </p:nvCxnSpPr>
        <p:spPr>
          <a:xfrm>
            <a:off x="3008471" y="2396309"/>
            <a:ext cx="842010" cy="13106"/>
          </a:xfrm>
          <a:prstGeom prst="straightConnector1">
            <a:avLst/>
          </a:prstGeom>
          <a:ln>
            <a:solidFill>
              <a:schemeClr val="tx2">
                <a:lumMod val="10000"/>
              </a:schemeClr>
            </a:solidFill>
            <a:tailEnd type="triangle"/>
          </a:ln>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xmlns="" id="{4F159CF5-5C86-432C-6765-467562B3A7DA}"/>
              </a:ext>
            </a:extLst>
          </p:cNvPr>
          <p:cNvSpPr/>
          <p:nvPr/>
        </p:nvSpPr>
        <p:spPr>
          <a:xfrm>
            <a:off x="3850481" y="1875419"/>
            <a:ext cx="1610161" cy="10679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latin typeface="Roboto Slab" charset="0"/>
                <a:ea typeface="Roboto Slab" charset="0"/>
                <a:cs typeface="Roboto Slab" charset="0"/>
              </a:rPr>
              <a:t>Preprocessing</a:t>
            </a:r>
          </a:p>
        </p:txBody>
      </p:sp>
      <p:sp>
        <p:nvSpPr>
          <p:cNvPr id="9" name="Rectangle 8">
            <a:extLst>
              <a:ext uri="{FF2B5EF4-FFF2-40B4-BE49-F238E27FC236}">
                <a16:creationId xmlns:a16="http://schemas.microsoft.com/office/drawing/2014/main" xmlns="" id="{C3F3089F-4434-4430-AA22-316A9B4E556B}"/>
              </a:ext>
            </a:extLst>
          </p:cNvPr>
          <p:cNvSpPr/>
          <p:nvPr/>
        </p:nvSpPr>
        <p:spPr>
          <a:xfrm>
            <a:off x="6402229" y="1862313"/>
            <a:ext cx="1556861" cy="10679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latin typeface="Roboto Slab" charset="0"/>
                <a:ea typeface="Roboto Slab" charset="0"/>
                <a:cs typeface="Roboto Slab" charset="0"/>
              </a:rPr>
              <a:t>Segmentation</a:t>
            </a:r>
          </a:p>
        </p:txBody>
      </p:sp>
      <p:cxnSp>
        <p:nvCxnSpPr>
          <p:cNvPr id="11" name="Straight Arrow Connector 10">
            <a:extLst>
              <a:ext uri="{FF2B5EF4-FFF2-40B4-BE49-F238E27FC236}">
                <a16:creationId xmlns:a16="http://schemas.microsoft.com/office/drawing/2014/main" xmlns="" id="{2857938C-2F0C-1238-AE06-176F72A86173}"/>
              </a:ext>
            </a:extLst>
          </p:cNvPr>
          <p:cNvCxnSpPr>
            <a:stCxn id="8" idx="3"/>
            <a:endCxn id="9" idx="1"/>
          </p:cNvCxnSpPr>
          <p:nvPr/>
        </p:nvCxnSpPr>
        <p:spPr>
          <a:xfrm flipV="1">
            <a:off x="5460642" y="2396309"/>
            <a:ext cx="941587" cy="13106"/>
          </a:xfrm>
          <a:prstGeom prst="straightConnector1">
            <a:avLst/>
          </a:prstGeom>
          <a:ln>
            <a:solidFill>
              <a:schemeClr val="tx2">
                <a:lumMod val="10000"/>
              </a:schemeClr>
            </a:solidFill>
            <a:tailEnd type="triangle"/>
          </a:ln>
        </p:spPr>
        <p:style>
          <a:lnRef idx="1">
            <a:schemeClr val="dk1"/>
          </a:lnRef>
          <a:fillRef idx="0">
            <a:schemeClr val="dk1"/>
          </a:fillRef>
          <a:effectRef idx="0">
            <a:schemeClr val="dk1"/>
          </a:effectRef>
          <a:fontRef idx="minor">
            <a:schemeClr val="tx1"/>
          </a:fontRef>
        </p:style>
      </p:cxnSp>
      <p:sp>
        <p:nvSpPr>
          <p:cNvPr id="224" name="Rectangle 223">
            <a:extLst>
              <a:ext uri="{FF2B5EF4-FFF2-40B4-BE49-F238E27FC236}">
                <a16:creationId xmlns:a16="http://schemas.microsoft.com/office/drawing/2014/main" xmlns="" id="{A6F6D7AF-7603-D7F0-AAB3-7A4F5E211D04}"/>
              </a:ext>
            </a:extLst>
          </p:cNvPr>
          <p:cNvSpPr/>
          <p:nvPr/>
        </p:nvSpPr>
        <p:spPr>
          <a:xfrm>
            <a:off x="6402229" y="3595226"/>
            <a:ext cx="1556861" cy="10679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latin typeface="Roboto Slab" charset="0"/>
                <a:ea typeface="Roboto Slab" charset="0"/>
                <a:cs typeface="Roboto Slab" charset="0"/>
              </a:rPr>
              <a:t>Riparian And Forest Ecosystem Classification</a:t>
            </a:r>
          </a:p>
        </p:txBody>
      </p:sp>
      <p:cxnSp>
        <p:nvCxnSpPr>
          <p:cNvPr id="226" name="Straight Arrow Connector 225">
            <a:extLst>
              <a:ext uri="{FF2B5EF4-FFF2-40B4-BE49-F238E27FC236}">
                <a16:creationId xmlns:a16="http://schemas.microsoft.com/office/drawing/2014/main" xmlns="" id="{FD343A2C-3386-32D0-A420-994B1D7E0C5F}"/>
              </a:ext>
            </a:extLst>
          </p:cNvPr>
          <p:cNvCxnSpPr>
            <a:stCxn id="9" idx="2"/>
            <a:endCxn id="224" idx="0"/>
          </p:cNvCxnSpPr>
          <p:nvPr/>
        </p:nvCxnSpPr>
        <p:spPr>
          <a:xfrm>
            <a:off x="7180660" y="2930304"/>
            <a:ext cx="0" cy="664922"/>
          </a:xfrm>
          <a:prstGeom prst="straightConnector1">
            <a:avLst/>
          </a:prstGeom>
          <a:ln>
            <a:solidFill>
              <a:schemeClr val="tx2">
                <a:lumMod val="10000"/>
              </a:schemeClr>
            </a:solidFill>
            <a:tailEnd type="triangle"/>
          </a:ln>
        </p:spPr>
        <p:style>
          <a:lnRef idx="1">
            <a:schemeClr val="dk1"/>
          </a:lnRef>
          <a:fillRef idx="0">
            <a:schemeClr val="dk1"/>
          </a:fillRef>
          <a:effectRef idx="0">
            <a:schemeClr val="dk1"/>
          </a:effectRef>
          <a:fontRef idx="minor">
            <a:schemeClr val="tx1"/>
          </a:fontRef>
        </p:style>
      </p:cxnSp>
      <p:sp>
        <p:nvSpPr>
          <p:cNvPr id="230" name="Rectangle 229">
            <a:extLst>
              <a:ext uri="{FF2B5EF4-FFF2-40B4-BE49-F238E27FC236}">
                <a16:creationId xmlns:a16="http://schemas.microsoft.com/office/drawing/2014/main" xmlns="" id="{F2EC2C75-0C36-14B4-6269-0741235B1397}"/>
              </a:ext>
            </a:extLst>
          </p:cNvPr>
          <p:cNvSpPr/>
          <p:nvPr/>
        </p:nvSpPr>
        <p:spPr>
          <a:xfrm>
            <a:off x="3850481" y="3595226"/>
            <a:ext cx="1556861" cy="10679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latin typeface="Roboto Slab" charset="0"/>
                <a:ea typeface="Roboto Slab" charset="0"/>
                <a:cs typeface="Roboto Slab" charset="0"/>
              </a:rPr>
              <a:t>Riparian And Forest Area Analysis</a:t>
            </a:r>
          </a:p>
        </p:txBody>
      </p:sp>
      <p:cxnSp>
        <p:nvCxnSpPr>
          <p:cNvPr id="232" name="Straight Arrow Connector 231">
            <a:extLst>
              <a:ext uri="{FF2B5EF4-FFF2-40B4-BE49-F238E27FC236}">
                <a16:creationId xmlns:a16="http://schemas.microsoft.com/office/drawing/2014/main" xmlns="" id="{5772AE28-328C-3A3C-4939-FA59B87E19BD}"/>
              </a:ext>
            </a:extLst>
          </p:cNvPr>
          <p:cNvCxnSpPr>
            <a:cxnSpLocks/>
          </p:cNvCxnSpPr>
          <p:nvPr/>
        </p:nvCxnSpPr>
        <p:spPr>
          <a:xfrm flipH="1">
            <a:off x="5407342" y="4129221"/>
            <a:ext cx="994887" cy="0"/>
          </a:xfrm>
          <a:prstGeom prst="straightConnector1">
            <a:avLst/>
          </a:prstGeom>
          <a:ln>
            <a:solidFill>
              <a:schemeClr val="tx2">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526480657"/>
      </p:ext>
    </p:extLst>
  </p:cSld>
  <p:clrMapOvr>
    <a:masterClrMapping/>
  </p:clrMapOvr>
  <p:transition spd="slow">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4"/>
          <p:cNvSpPr txBox="1">
            <a:spLocks noGrp="1"/>
          </p:cNvSpPr>
          <p:nvPr>
            <p:ph type="title"/>
          </p:nvPr>
        </p:nvSpPr>
        <p:spPr>
          <a:xfrm>
            <a:off x="1146025" y="530725"/>
            <a:ext cx="3419536" cy="1028700"/>
          </a:xfrm>
          <a:prstGeom prst="rect">
            <a:avLst/>
          </a:prstGeom>
          <a:solidFill>
            <a:schemeClr val="accent3">
              <a:lumMod val="75000"/>
            </a:schemeClr>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600" dirty="0"/>
              <a:t>Dataset </a:t>
            </a:r>
            <a:r>
              <a:rPr lang="en" sz="2600" dirty="0" smtClean="0"/>
              <a:t>Collection :</a:t>
            </a:r>
            <a:endParaRPr sz="2600" dirty="0"/>
          </a:p>
        </p:txBody>
      </p:sp>
      <p:sp>
        <p:nvSpPr>
          <p:cNvPr id="244" name="Google Shape;244;p34"/>
          <p:cNvSpPr txBox="1">
            <a:spLocks noGrp="1"/>
          </p:cNvSpPr>
          <p:nvPr>
            <p:ph type="body" idx="1"/>
          </p:nvPr>
        </p:nvSpPr>
        <p:spPr>
          <a:xfrm>
            <a:off x="200356" y="1454075"/>
            <a:ext cx="4931100" cy="3158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Font typeface="Roboto Slab"/>
              <a:buChar char="➔"/>
            </a:pPr>
            <a:r>
              <a:rPr lang="en-US" sz="1800" b="1" dirty="0">
                <a:solidFill>
                  <a:srgbClr val="002060"/>
                </a:solidFill>
                <a:latin typeface="Roboto Slab" charset="0"/>
                <a:ea typeface="Roboto Slab" charset="0"/>
                <a:cs typeface="Roboto Slab" charset="0"/>
                <a:sym typeface="Roboto Slab"/>
              </a:rPr>
              <a:t>High Resolution Images (1024 * 1044)</a:t>
            </a:r>
            <a:endParaRPr sz="1800" b="1" dirty="0">
              <a:solidFill>
                <a:srgbClr val="002060"/>
              </a:solidFill>
              <a:latin typeface="Roboto Slab" charset="0"/>
              <a:ea typeface="Roboto Slab" charset="0"/>
              <a:cs typeface="Roboto Slab" charset="0"/>
              <a:sym typeface="Roboto Slab"/>
            </a:endParaRPr>
          </a:p>
          <a:p>
            <a:pPr marL="457200" lvl="0" indent="-342900" algn="l" rtl="0">
              <a:lnSpc>
                <a:spcPct val="100000"/>
              </a:lnSpc>
              <a:spcBef>
                <a:spcPts val="1000"/>
              </a:spcBef>
              <a:spcAft>
                <a:spcPts val="0"/>
              </a:spcAft>
              <a:buSzPts val="1800"/>
              <a:buFont typeface="Roboto Slab"/>
              <a:buChar char="➔"/>
            </a:pPr>
            <a:r>
              <a:rPr lang="en-US" sz="1800" b="1" dirty="0">
                <a:solidFill>
                  <a:srgbClr val="002060"/>
                </a:solidFill>
                <a:effectLst/>
                <a:latin typeface="Roboto Slab" charset="0"/>
                <a:ea typeface="Roboto Slab" charset="0"/>
                <a:cs typeface="Roboto Slab" charset="0"/>
              </a:rPr>
              <a:t>USGS </a:t>
            </a:r>
            <a:r>
              <a:rPr lang="en" sz="1800" b="1" dirty="0">
                <a:solidFill>
                  <a:srgbClr val="002060"/>
                </a:solidFill>
                <a:effectLst/>
                <a:latin typeface="Roboto Slab" charset="0"/>
                <a:ea typeface="Roboto Slab" charset="0"/>
                <a:cs typeface="Roboto Slab" charset="0"/>
                <a:sym typeface="Roboto Slab"/>
              </a:rPr>
              <a:t>Dataset </a:t>
            </a:r>
            <a:endParaRPr lang="en" sz="1800" b="1" dirty="0">
              <a:solidFill>
                <a:srgbClr val="002060"/>
              </a:solidFill>
              <a:latin typeface="Roboto Slab" charset="0"/>
              <a:ea typeface="Roboto Slab" charset="0"/>
              <a:cs typeface="Roboto Slab" charset="0"/>
              <a:sym typeface="Roboto Slab"/>
            </a:endParaRPr>
          </a:p>
          <a:p>
            <a:pPr marL="457200" lvl="0" indent="-342900" algn="l" rtl="0">
              <a:lnSpc>
                <a:spcPct val="100000"/>
              </a:lnSpc>
              <a:spcBef>
                <a:spcPts val="1000"/>
              </a:spcBef>
              <a:spcAft>
                <a:spcPts val="0"/>
              </a:spcAft>
              <a:buSzPts val="1800"/>
              <a:buFont typeface="Roboto Slab"/>
              <a:buChar char="➔"/>
            </a:pPr>
            <a:r>
              <a:rPr lang="en" sz="1800" b="1" dirty="0">
                <a:solidFill>
                  <a:srgbClr val="002060"/>
                </a:solidFill>
                <a:latin typeface="Roboto Slab" charset="0"/>
                <a:ea typeface="Roboto Slab" charset="0"/>
                <a:cs typeface="Roboto Slab" charset="0"/>
                <a:sym typeface="Roboto Slab"/>
              </a:rPr>
              <a:t>Dataset Consist of 10 Images From </a:t>
            </a:r>
          </a:p>
          <a:p>
            <a:pPr marL="114300" lvl="0" indent="0" algn="l" rtl="0">
              <a:lnSpc>
                <a:spcPct val="100000"/>
              </a:lnSpc>
              <a:spcBef>
                <a:spcPts val="1000"/>
              </a:spcBef>
              <a:spcAft>
                <a:spcPts val="0"/>
              </a:spcAft>
              <a:buSzPts val="1800"/>
              <a:buNone/>
            </a:pPr>
            <a:r>
              <a:rPr lang="en" sz="1800" b="1" dirty="0">
                <a:solidFill>
                  <a:srgbClr val="002060"/>
                </a:solidFill>
                <a:latin typeface="Roboto Slab" charset="0"/>
                <a:ea typeface="Roboto Slab" charset="0"/>
                <a:cs typeface="Roboto Slab" charset="0"/>
                <a:sym typeface="Roboto Slab"/>
              </a:rPr>
              <a:t>      Year [2014-2023] </a:t>
            </a:r>
          </a:p>
          <a:p>
            <a:pPr marL="114300" lvl="0" indent="0" algn="l" rtl="0">
              <a:lnSpc>
                <a:spcPct val="100000"/>
              </a:lnSpc>
              <a:spcBef>
                <a:spcPts val="1000"/>
              </a:spcBef>
              <a:spcAft>
                <a:spcPts val="0"/>
              </a:spcAft>
              <a:buSzPts val="1800"/>
              <a:buNone/>
            </a:pPr>
            <a:r>
              <a:rPr lang="en" sz="1800" b="1" dirty="0">
                <a:solidFill>
                  <a:srgbClr val="002060"/>
                </a:solidFill>
                <a:latin typeface="Roboto Slab" charset="0"/>
                <a:ea typeface="Roboto Slab" charset="0"/>
                <a:cs typeface="Roboto Slab" charset="0"/>
                <a:sym typeface="Roboto Slab"/>
              </a:rPr>
              <a:t>       1. Riparian   2. Forest</a:t>
            </a:r>
          </a:p>
          <a:p>
            <a:pPr marL="457200" lvl="0" indent="-342900" algn="l" rtl="0">
              <a:lnSpc>
                <a:spcPct val="100000"/>
              </a:lnSpc>
              <a:spcBef>
                <a:spcPts val="1000"/>
              </a:spcBef>
              <a:spcAft>
                <a:spcPts val="0"/>
              </a:spcAft>
              <a:buSzPts val="1800"/>
              <a:buFont typeface="Roboto Slab"/>
              <a:buChar char="➔"/>
            </a:pPr>
            <a:r>
              <a:rPr lang="en" sz="1800" b="1" dirty="0">
                <a:solidFill>
                  <a:srgbClr val="002060"/>
                </a:solidFill>
                <a:latin typeface="Roboto Slab" charset="0"/>
                <a:ea typeface="Roboto Slab" charset="0"/>
                <a:cs typeface="Roboto Slab" charset="0"/>
                <a:sym typeface="Roboto Slab"/>
              </a:rPr>
              <a:t>Location- Koyna Wildlife Sanctuary for (Riparian)</a:t>
            </a:r>
          </a:p>
          <a:p>
            <a:pPr marL="457200" lvl="0" indent="-342900" algn="l" rtl="0">
              <a:lnSpc>
                <a:spcPct val="100000"/>
              </a:lnSpc>
              <a:spcBef>
                <a:spcPts val="1000"/>
              </a:spcBef>
              <a:spcAft>
                <a:spcPts val="0"/>
              </a:spcAft>
              <a:buSzPts val="1800"/>
              <a:buFont typeface="Roboto Slab"/>
              <a:buChar char="➔"/>
            </a:pPr>
            <a:r>
              <a:rPr lang="en" sz="1800" b="1" dirty="0">
                <a:solidFill>
                  <a:srgbClr val="002060"/>
                </a:solidFill>
                <a:latin typeface="Roboto Slab" charset="0"/>
                <a:ea typeface="Roboto Slab" charset="0"/>
                <a:cs typeface="Roboto Slab" charset="0"/>
                <a:sym typeface="Roboto Slab"/>
              </a:rPr>
              <a:t>Tadoba Andhari for (Forest)</a:t>
            </a:r>
          </a:p>
          <a:p>
            <a:pPr marL="457200" lvl="0" indent="-342900" algn="l" rtl="0">
              <a:lnSpc>
                <a:spcPct val="100000"/>
              </a:lnSpc>
              <a:spcBef>
                <a:spcPts val="1000"/>
              </a:spcBef>
              <a:spcAft>
                <a:spcPts val="0"/>
              </a:spcAft>
              <a:buSzPts val="1800"/>
              <a:buFont typeface="Roboto Slab"/>
              <a:buChar char="➔"/>
            </a:pPr>
            <a:r>
              <a:rPr lang="en" sz="1800" b="1" dirty="0">
                <a:solidFill>
                  <a:srgbClr val="002060"/>
                </a:solidFill>
                <a:latin typeface="Roboto Slab" charset="0"/>
                <a:ea typeface="Roboto Slab" charset="0"/>
                <a:cs typeface="Roboto Slab" charset="0"/>
                <a:sym typeface="Roboto Slab"/>
              </a:rPr>
              <a:t>Landsat-8 Images</a:t>
            </a:r>
          </a:p>
          <a:p>
            <a:pPr marL="114300" lvl="0" indent="0" algn="l" rtl="0">
              <a:lnSpc>
                <a:spcPct val="100000"/>
              </a:lnSpc>
              <a:spcBef>
                <a:spcPts val="1000"/>
              </a:spcBef>
              <a:spcAft>
                <a:spcPts val="0"/>
              </a:spcAft>
              <a:buSzPts val="1800"/>
              <a:buNone/>
            </a:pPr>
            <a:endParaRPr lang="en" sz="1800" b="1" dirty="0">
              <a:solidFill>
                <a:schemeClr val="dk1"/>
              </a:solidFill>
              <a:latin typeface="Roboto Slab"/>
              <a:ea typeface="Roboto Slab"/>
              <a:cs typeface="Roboto Slab"/>
              <a:sym typeface="Roboto Slab"/>
            </a:endParaRPr>
          </a:p>
          <a:p>
            <a:pPr marL="457200" lvl="0" indent="-342900" algn="l" rtl="0">
              <a:lnSpc>
                <a:spcPct val="100000"/>
              </a:lnSpc>
              <a:spcBef>
                <a:spcPts val="1000"/>
              </a:spcBef>
              <a:spcAft>
                <a:spcPts val="0"/>
              </a:spcAft>
              <a:buSzPts val="1800"/>
              <a:buFont typeface="Roboto Slab"/>
              <a:buChar char="➔"/>
            </a:pPr>
            <a:endParaRPr sz="1800" b="1" dirty="0">
              <a:solidFill>
                <a:schemeClr val="dk1"/>
              </a:solidFill>
              <a:latin typeface="Roboto Slab"/>
              <a:ea typeface="Roboto Slab"/>
              <a:cs typeface="Roboto Slab"/>
              <a:sym typeface="Roboto Slab"/>
            </a:endParaRPr>
          </a:p>
        </p:txBody>
      </p:sp>
      <p:sp>
        <p:nvSpPr>
          <p:cNvPr id="245" name="Google Shape;24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11</a:t>
            </a:fld>
            <a:endParaRPr>
              <a:solidFill>
                <a:srgbClr val="222222"/>
              </a:solidFill>
            </a:endParaRPr>
          </a:p>
        </p:txBody>
      </p:sp>
      <p:sp>
        <p:nvSpPr>
          <p:cNvPr id="247" name="Google Shape;247;p34"/>
          <p:cNvSpPr txBox="1"/>
          <p:nvPr/>
        </p:nvSpPr>
        <p:spPr>
          <a:xfrm>
            <a:off x="6021158" y="2957450"/>
            <a:ext cx="3000000" cy="1826111"/>
          </a:xfrm>
          <a:prstGeom prst="rect">
            <a:avLst/>
          </a:prstGeom>
          <a:noFill/>
          <a:ln>
            <a:noFill/>
          </a:ln>
        </p:spPr>
        <p:txBody>
          <a:bodyPr spcFirstLastPara="1" wrap="square" lIns="91425" tIns="91425" rIns="91425" bIns="91425" anchor="t" anchorCtr="0">
            <a:spAutoFit/>
          </a:bodyPr>
          <a:lstStyle/>
          <a:p>
            <a:pPr marL="457200" lvl="0" indent="0" algn="l" rtl="0">
              <a:spcBef>
                <a:spcPts val="1000"/>
              </a:spcBef>
              <a:spcAft>
                <a:spcPts val="1000"/>
              </a:spcAft>
              <a:buNone/>
            </a:pPr>
            <a:endParaRPr lang="en" sz="1000" b="1" dirty="0">
              <a:solidFill>
                <a:schemeClr val="dk1"/>
              </a:solidFill>
              <a:latin typeface="Roboto Slab"/>
              <a:ea typeface="Roboto Slab"/>
              <a:cs typeface="Roboto Slab"/>
              <a:sym typeface="Roboto Slab"/>
            </a:endParaRPr>
          </a:p>
          <a:p>
            <a:pPr marL="457200" lvl="0" indent="0" algn="l" rtl="0">
              <a:spcBef>
                <a:spcPts val="1000"/>
              </a:spcBef>
              <a:spcAft>
                <a:spcPts val="1000"/>
              </a:spcAft>
              <a:buNone/>
            </a:pPr>
            <a:endParaRPr lang="en" sz="1000" b="1" dirty="0">
              <a:solidFill>
                <a:schemeClr val="dk1"/>
              </a:solidFill>
              <a:latin typeface="Roboto Slab"/>
              <a:ea typeface="Roboto Slab"/>
              <a:cs typeface="Roboto Slab"/>
              <a:sym typeface="Roboto Slab"/>
            </a:endParaRPr>
          </a:p>
          <a:p>
            <a:pPr marL="457200" lvl="0" indent="0" algn="l" rtl="0">
              <a:spcBef>
                <a:spcPts val="1000"/>
              </a:spcBef>
              <a:spcAft>
                <a:spcPts val="1000"/>
              </a:spcAft>
              <a:buNone/>
            </a:pPr>
            <a:endParaRPr lang="en" sz="1000" b="1" dirty="0" smtClean="0">
              <a:solidFill>
                <a:schemeClr val="dk1"/>
              </a:solidFill>
              <a:latin typeface="Roboto Slab"/>
              <a:ea typeface="Roboto Slab"/>
              <a:cs typeface="Roboto Slab"/>
              <a:sym typeface="Roboto Slab"/>
            </a:endParaRPr>
          </a:p>
          <a:p>
            <a:pPr marL="457200" lvl="0" indent="0" algn="l" rtl="0">
              <a:spcBef>
                <a:spcPts val="1000"/>
              </a:spcBef>
              <a:spcAft>
                <a:spcPts val="1000"/>
              </a:spcAft>
              <a:buNone/>
            </a:pPr>
            <a:r>
              <a:rPr lang="en" sz="1000" b="1" dirty="0" smtClean="0">
                <a:solidFill>
                  <a:schemeClr val="dk1"/>
                </a:solidFill>
                <a:latin typeface="Roboto Slab"/>
                <a:ea typeface="Roboto Slab"/>
                <a:cs typeface="Roboto Slab"/>
                <a:sym typeface="Roboto Slab"/>
              </a:rPr>
              <a:t>Fig.1</a:t>
            </a:r>
            <a:r>
              <a:rPr lang="en" sz="1000" b="1" dirty="0">
                <a:solidFill>
                  <a:schemeClr val="dk1"/>
                </a:solidFill>
                <a:latin typeface="Roboto Slab"/>
                <a:ea typeface="Roboto Slab"/>
                <a:cs typeface="Roboto Slab"/>
                <a:sym typeface="Roboto Slab"/>
              </a:rPr>
              <a:t>. Dataset Creation</a:t>
            </a:r>
            <a:endParaRPr sz="1000" dirty="0"/>
          </a:p>
        </p:txBody>
      </p:sp>
      <p:pic>
        <p:nvPicPr>
          <p:cNvPr id="3" name="Picture 2">
            <a:extLst>
              <a:ext uri="{FF2B5EF4-FFF2-40B4-BE49-F238E27FC236}">
                <a16:creationId xmlns:a16="http://schemas.microsoft.com/office/drawing/2014/main" xmlns="" id="{5EA14E43-1AFE-0C60-52FA-1A3949C3EE9F}"/>
              </a:ext>
            </a:extLst>
          </p:cNvPr>
          <p:cNvPicPr>
            <a:picLocks noChangeAspect="1"/>
          </p:cNvPicPr>
          <p:nvPr/>
        </p:nvPicPr>
        <p:blipFill>
          <a:blip r:embed="rId3"/>
          <a:stretch>
            <a:fillRect/>
          </a:stretch>
        </p:blipFill>
        <p:spPr>
          <a:xfrm>
            <a:off x="5216981" y="463640"/>
            <a:ext cx="3766033" cy="3831464"/>
          </a:xfrm>
          <a:prstGeom prst="rect">
            <a:avLst/>
          </a:prstGeom>
        </p:spPr>
      </p:pic>
    </p:spTree>
  </p:cSld>
  <p:clrMapOvr>
    <a:masterClrMapping/>
  </p:clrMapOvr>
  <p:transition spd="slow">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C5B5B0-E241-3F63-20D7-3EB01D2CCD22}"/>
              </a:ext>
            </a:extLst>
          </p:cNvPr>
          <p:cNvSpPr>
            <a:spLocks noGrp="1"/>
          </p:cNvSpPr>
          <p:nvPr>
            <p:ph type="title"/>
          </p:nvPr>
        </p:nvSpPr>
        <p:spPr>
          <a:xfrm>
            <a:off x="1146024" y="530725"/>
            <a:ext cx="3425975" cy="1028700"/>
          </a:xfrm>
          <a:solidFill>
            <a:schemeClr val="accent3">
              <a:lumMod val="75000"/>
            </a:schemeClr>
          </a:solidFill>
        </p:spPr>
        <p:txBody>
          <a:bodyPr/>
          <a:lstStyle/>
          <a:p>
            <a:r>
              <a:rPr lang="en" sz="2400" dirty="0"/>
              <a:t>Functional </a:t>
            </a:r>
            <a:r>
              <a:rPr lang="en" sz="2400" dirty="0" smtClean="0"/>
              <a:t>Diagram :</a:t>
            </a:r>
            <a:endParaRPr lang="en-US" sz="2400" dirty="0"/>
          </a:p>
        </p:txBody>
      </p:sp>
      <p:sp>
        <p:nvSpPr>
          <p:cNvPr id="4" name="Slide Number Placeholder 3">
            <a:extLst>
              <a:ext uri="{FF2B5EF4-FFF2-40B4-BE49-F238E27FC236}">
                <a16:creationId xmlns:a16="http://schemas.microsoft.com/office/drawing/2014/main" xmlns="" id="{00332DD0-8A95-836A-14C9-E0EC10C231D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pPr marL="0" lvl="0" indent="0" algn="ctr" rtl="0">
                <a:spcBef>
                  <a:spcPts val="0"/>
                </a:spcBef>
                <a:spcAft>
                  <a:spcPts val="0"/>
                </a:spcAft>
                <a:buNone/>
              </a:pPr>
              <a:t>12</a:t>
            </a:fld>
            <a:endParaRPr lang="en"/>
          </a:p>
        </p:txBody>
      </p:sp>
      <p:sp>
        <p:nvSpPr>
          <p:cNvPr id="5" name="Rectangle 4">
            <a:extLst>
              <a:ext uri="{FF2B5EF4-FFF2-40B4-BE49-F238E27FC236}">
                <a16:creationId xmlns:a16="http://schemas.microsoft.com/office/drawing/2014/main" xmlns="" id="{13AFA3A5-8E2A-2A52-C2A3-79BDF5073BC5}"/>
              </a:ext>
            </a:extLst>
          </p:cNvPr>
          <p:cNvSpPr/>
          <p:nvPr/>
        </p:nvSpPr>
        <p:spPr>
          <a:xfrm>
            <a:off x="382455" y="1775460"/>
            <a:ext cx="1084395" cy="669290"/>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Dataset</a:t>
            </a:r>
          </a:p>
        </p:txBody>
      </p:sp>
      <p:sp>
        <p:nvSpPr>
          <p:cNvPr id="6" name="Rectangle 5">
            <a:extLst>
              <a:ext uri="{FF2B5EF4-FFF2-40B4-BE49-F238E27FC236}">
                <a16:creationId xmlns:a16="http://schemas.microsoft.com/office/drawing/2014/main" xmlns="" id="{FFD4167C-91D1-9210-829D-0CC34AA64736}"/>
              </a:ext>
            </a:extLst>
          </p:cNvPr>
          <p:cNvSpPr/>
          <p:nvPr/>
        </p:nvSpPr>
        <p:spPr>
          <a:xfrm>
            <a:off x="1737660" y="1775460"/>
            <a:ext cx="1133810" cy="669290"/>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Convert to HSV</a:t>
            </a:r>
          </a:p>
        </p:txBody>
      </p:sp>
      <p:sp>
        <p:nvSpPr>
          <p:cNvPr id="7" name="Rectangle 6">
            <a:extLst>
              <a:ext uri="{FF2B5EF4-FFF2-40B4-BE49-F238E27FC236}">
                <a16:creationId xmlns:a16="http://schemas.microsoft.com/office/drawing/2014/main" xmlns="" id="{94271971-54D4-29E1-6CD7-9500D7DCE1EE}"/>
              </a:ext>
            </a:extLst>
          </p:cNvPr>
          <p:cNvSpPr/>
          <p:nvPr/>
        </p:nvSpPr>
        <p:spPr>
          <a:xfrm>
            <a:off x="3129566" y="1775460"/>
            <a:ext cx="1352282" cy="669290"/>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Thresholding</a:t>
            </a:r>
          </a:p>
        </p:txBody>
      </p:sp>
      <p:sp>
        <p:nvSpPr>
          <p:cNvPr id="8" name="Rectangle 7">
            <a:extLst>
              <a:ext uri="{FF2B5EF4-FFF2-40B4-BE49-F238E27FC236}">
                <a16:creationId xmlns:a16="http://schemas.microsoft.com/office/drawing/2014/main" xmlns="" id="{D758941E-712E-9603-4F6C-2F6A02065D86}"/>
              </a:ext>
            </a:extLst>
          </p:cNvPr>
          <p:cNvSpPr/>
          <p:nvPr/>
        </p:nvSpPr>
        <p:spPr>
          <a:xfrm>
            <a:off x="4702670" y="1775460"/>
            <a:ext cx="1342530" cy="669290"/>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Morphological Operation</a:t>
            </a:r>
          </a:p>
        </p:txBody>
      </p:sp>
      <p:sp>
        <p:nvSpPr>
          <p:cNvPr id="9" name="Rectangle 8">
            <a:extLst>
              <a:ext uri="{FF2B5EF4-FFF2-40B4-BE49-F238E27FC236}">
                <a16:creationId xmlns:a16="http://schemas.microsoft.com/office/drawing/2014/main" xmlns="" id="{A79DE9AB-7F6F-F421-404C-514C00964554}"/>
              </a:ext>
            </a:extLst>
          </p:cNvPr>
          <p:cNvSpPr/>
          <p:nvPr/>
        </p:nvSpPr>
        <p:spPr>
          <a:xfrm>
            <a:off x="6258260" y="1775460"/>
            <a:ext cx="1205855" cy="645024"/>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Contours</a:t>
            </a:r>
          </a:p>
        </p:txBody>
      </p:sp>
      <p:sp>
        <p:nvSpPr>
          <p:cNvPr id="10" name="Rectangle 9">
            <a:extLst>
              <a:ext uri="{FF2B5EF4-FFF2-40B4-BE49-F238E27FC236}">
                <a16:creationId xmlns:a16="http://schemas.microsoft.com/office/drawing/2014/main" xmlns="" id="{E30050DE-8188-4C7D-363B-108E182A0A47}"/>
              </a:ext>
            </a:extLst>
          </p:cNvPr>
          <p:cNvSpPr/>
          <p:nvPr/>
        </p:nvSpPr>
        <p:spPr>
          <a:xfrm>
            <a:off x="7667960" y="1775460"/>
            <a:ext cx="1342690" cy="645024"/>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Color-based segmentation</a:t>
            </a:r>
          </a:p>
        </p:txBody>
      </p:sp>
      <p:pic>
        <p:nvPicPr>
          <p:cNvPr id="12" name="Picture 11">
            <a:extLst>
              <a:ext uri="{FF2B5EF4-FFF2-40B4-BE49-F238E27FC236}">
                <a16:creationId xmlns:a16="http://schemas.microsoft.com/office/drawing/2014/main" xmlns="" id="{DADB7FE8-0DBE-1186-019B-25011EE3CBB0}"/>
              </a:ext>
            </a:extLst>
          </p:cNvPr>
          <p:cNvPicPr>
            <a:picLocks noChangeAspect="1"/>
          </p:cNvPicPr>
          <p:nvPr/>
        </p:nvPicPr>
        <p:blipFill>
          <a:blip r:embed="rId3"/>
          <a:stretch>
            <a:fillRect/>
          </a:stretch>
        </p:blipFill>
        <p:spPr>
          <a:xfrm>
            <a:off x="382455" y="3058613"/>
            <a:ext cx="1084395" cy="1297487"/>
          </a:xfrm>
          <a:prstGeom prst="rect">
            <a:avLst/>
          </a:prstGeom>
        </p:spPr>
      </p:pic>
      <p:pic>
        <p:nvPicPr>
          <p:cNvPr id="14" name="Picture 13">
            <a:extLst>
              <a:ext uri="{FF2B5EF4-FFF2-40B4-BE49-F238E27FC236}">
                <a16:creationId xmlns:a16="http://schemas.microsoft.com/office/drawing/2014/main" xmlns="" id="{1E045C8D-69BC-425E-5171-93CF965C92EB}"/>
              </a:ext>
            </a:extLst>
          </p:cNvPr>
          <p:cNvPicPr>
            <a:picLocks noChangeAspect="1"/>
          </p:cNvPicPr>
          <p:nvPr/>
        </p:nvPicPr>
        <p:blipFill>
          <a:blip r:embed="rId4"/>
          <a:stretch>
            <a:fillRect/>
          </a:stretch>
        </p:blipFill>
        <p:spPr>
          <a:xfrm>
            <a:off x="1737661" y="3058614"/>
            <a:ext cx="1133810" cy="1297486"/>
          </a:xfrm>
          <a:prstGeom prst="rect">
            <a:avLst/>
          </a:prstGeom>
        </p:spPr>
      </p:pic>
      <p:pic>
        <p:nvPicPr>
          <p:cNvPr id="16" name="Picture 15">
            <a:extLst>
              <a:ext uri="{FF2B5EF4-FFF2-40B4-BE49-F238E27FC236}">
                <a16:creationId xmlns:a16="http://schemas.microsoft.com/office/drawing/2014/main" xmlns="" id="{69313317-CF8F-263D-EB7D-85839DAA020A}"/>
              </a:ext>
            </a:extLst>
          </p:cNvPr>
          <p:cNvPicPr>
            <a:picLocks noChangeAspect="1"/>
          </p:cNvPicPr>
          <p:nvPr/>
        </p:nvPicPr>
        <p:blipFill>
          <a:blip r:embed="rId5"/>
          <a:stretch>
            <a:fillRect/>
          </a:stretch>
        </p:blipFill>
        <p:spPr>
          <a:xfrm>
            <a:off x="4702670" y="3058613"/>
            <a:ext cx="1342530" cy="1297487"/>
          </a:xfrm>
          <a:prstGeom prst="rect">
            <a:avLst/>
          </a:prstGeom>
        </p:spPr>
      </p:pic>
      <p:pic>
        <p:nvPicPr>
          <p:cNvPr id="18" name="Picture 17">
            <a:extLst>
              <a:ext uri="{FF2B5EF4-FFF2-40B4-BE49-F238E27FC236}">
                <a16:creationId xmlns:a16="http://schemas.microsoft.com/office/drawing/2014/main" xmlns="" id="{150B2FFD-9AE2-5E45-371C-E7A00ECF1975}"/>
              </a:ext>
            </a:extLst>
          </p:cNvPr>
          <p:cNvPicPr>
            <a:picLocks noChangeAspect="1"/>
          </p:cNvPicPr>
          <p:nvPr/>
        </p:nvPicPr>
        <p:blipFill>
          <a:blip r:embed="rId6"/>
          <a:stretch>
            <a:fillRect/>
          </a:stretch>
        </p:blipFill>
        <p:spPr>
          <a:xfrm>
            <a:off x="6258260" y="3058612"/>
            <a:ext cx="1205855" cy="1297487"/>
          </a:xfrm>
          <a:prstGeom prst="rect">
            <a:avLst/>
          </a:prstGeom>
        </p:spPr>
      </p:pic>
      <p:pic>
        <p:nvPicPr>
          <p:cNvPr id="20" name="Picture 19">
            <a:extLst>
              <a:ext uri="{FF2B5EF4-FFF2-40B4-BE49-F238E27FC236}">
                <a16:creationId xmlns:a16="http://schemas.microsoft.com/office/drawing/2014/main" xmlns="" id="{E1C9DA5B-56C4-13D9-9F48-E000B5BEC750}"/>
              </a:ext>
            </a:extLst>
          </p:cNvPr>
          <p:cNvPicPr>
            <a:picLocks noChangeAspect="1"/>
          </p:cNvPicPr>
          <p:nvPr/>
        </p:nvPicPr>
        <p:blipFill>
          <a:blip r:embed="rId7"/>
          <a:stretch>
            <a:fillRect/>
          </a:stretch>
        </p:blipFill>
        <p:spPr>
          <a:xfrm>
            <a:off x="7662881" y="3058612"/>
            <a:ext cx="1347769" cy="1297487"/>
          </a:xfrm>
          <a:prstGeom prst="rect">
            <a:avLst/>
          </a:prstGeom>
        </p:spPr>
      </p:pic>
      <p:cxnSp>
        <p:nvCxnSpPr>
          <p:cNvPr id="22" name="Straight Arrow Connector 21">
            <a:extLst>
              <a:ext uri="{FF2B5EF4-FFF2-40B4-BE49-F238E27FC236}">
                <a16:creationId xmlns:a16="http://schemas.microsoft.com/office/drawing/2014/main" xmlns="" id="{B0627594-444A-00AD-FA3B-C2FE9270440E}"/>
              </a:ext>
            </a:extLst>
          </p:cNvPr>
          <p:cNvCxnSpPr>
            <a:stCxn id="5" idx="3"/>
            <a:endCxn id="6" idx="1"/>
          </p:cNvCxnSpPr>
          <p:nvPr/>
        </p:nvCxnSpPr>
        <p:spPr>
          <a:xfrm>
            <a:off x="1466850" y="2110105"/>
            <a:ext cx="27081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xmlns="" id="{0B817DD6-A27D-27C2-0681-9B71A2765454}"/>
              </a:ext>
            </a:extLst>
          </p:cNvPr>
          <p:cNvCxnSpPr>
            <a:cxnSpLocks/>
          </p:cNvCxnSpPr>
          <p:nvPr/>
        </p:nvCxnSpPr>
        <p:spPr>
          <a:xfrm flipV="1">
            <a:off x="2871470" y="2099256"/>
            <a:ext cx="245217" cy="44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xmlns="" id="{AF294010-F0FC-AD32-5CCC-D821C2DC490D}"/>
              </a:ext>
            </a:extLst>
          </p:cNvPr>
          <p:cNvCxnSpPr>
            <a:stCxn id="7" idx="3"/>
          </p:cNvCxnSpPr>
          <p:nvPr/>
        </p:nvCxnSpPr>
        <p:spPr>
          <a:xfrm>
            <a:off x="4481848" y="2110105"/>
            <a:ext cx="220822" cy="82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xmlns="" id="{7D2DA6CB-A1F1-1CFF-106A-71DB13913BF5}"/>
              </a:ext>
            </a:extLst>
          </p:cNvPr>
          <p:cNvCxnSpPr>
            <a:cxnSpLocks/>
            <a:stCxn id="8" idx="3"/>
          </p:cNvCxnSpPr>
          <p:nvPr/>
        </p:nvCxnSpPr>
        <p:spPr>
          <a:xfrm>
            <a:off x="6045200" y="2110105"/>
            <a:ext cx="21306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xmlns="" id="{B9970C09-C805-DF1A-8A61-F62A388B9261}"/>
              </a:ext>
            </a:extLst>
          </p:cNvPr>
          <p:cNvCxnSpPr>
            <a:cxnSpLocks/>
            <a:stCxn id="9" idx="3"/>
          </p:cNvCxnSpPr>
          <p:nvPr/>
        </p:nvCxnSpPr>
        <p:spPr>
          <a:xfrm>
            <a:off x="7464115" y="2097972"/>
            <a:ext cx="198766" cy="121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xmlns="" id="{D34F598A-975C-7414-749D-F8E3AFEC6102}"/>
              </a:ext>
            </a:extLst>
          </p:cNvPr>
          <p:cNvSpPr/>
          <p:nvPr/>
        </p:nvSpPr>
        <p:spPr>
          <a:xfrm>
            <a:off x="3090930" y="3058611"/>
            <a:ext cx="1429555" cy="129747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2060"/>
                </a:solidFill>
                <a:latin typeface="Roboto Slab" charset="0"/>
                <a:ea typeface="Roboto Slab" charset="0"/>
                <a:cs typeface="Roboto Slab" charset="0"/>
              </a:rPr>
              <a:t>lower_green = (40, 40, 40)</a:t>
            </a:r>
          </a:p>
          <a:p>
            <a:pPr algn="ctr"/>
            <a:r>
              <a:rPr lang="en-US" b="1" dirty="0">
                <a:solidFill>
                  <a:srgbClr val="002060"/>
                </a:solidFill>
                <a:latin typeface="Roboto Slab" charset="0"/>
                <a:ea typeface="Roboto Slab" charset="0"/>
                <a:cs typeface="Roboto Slab" charset="0"/>
              </a:rPr>
              <a:t>upper_green = (70, 255, 255)</a:t>
            </a:r>
          </a:p>
        </p:txBody>
      </p:sp>
    </p:spTree>
    <p:extLst>
      <p:ext uri="{BB962C8B-B14F-4D97-AF65-F5344CB8AC3E}">
        <p14:creationId xmlns:p14="http://schemas.microsoft.com/office/powerpoint/2010/main" xmlns="" val="4061658258"/>
      </p:ext>
    </p:extLst>
  </p:cSld>
  <p:clrMapOvr>
    <a:masterClrMapping/>
  </p:clrMapOvr>
  <p:transition spd="slow">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D2CAC2-6F36-0A20-4183-7CC94136BBCD}"/>
              </a:ext>
            </a:extLst>
          </p:cNvPr>
          <p:cNvSpPr>
            <a:spLocks noGrp="1"/>
          </p:cNvSpPr>
          <p:nvPr>
            <p:ph type="title"/>
          </p:nvPr>
        </p:nvSpPr>
        <p:spPr>
          <a:xfrm>
            <a:off x="1146024" y="530725"/>
            <a:ext cx="3425975" cy="1028700"/>
          </a:xfrm>
          <a:solidFill>
            <a:schemeClr val="accent3">
              <a:lumMod val="75000"/>
            </a:schemeClr>
          </a:solidFill>
        </p:spPr>
        <p:txBody>
          <a:bodyPr/>
          <a:lstStyle/>
          <a:p>
            <a:r>
              <a:rPr lang="en-US" sz="2000" dirty="0">
                <a:latin typeface="Times New Roman" panose="02020603050405020304" pitchFamily="18" charset="0"/>
                <a:cs typeface="Times New Roman" panose="02020603050405020304" pitchFamily="18" charset="0"/>
              </a:rPr>
              <a:t>Features For The Segmented </a:t>
            </a:r>
            <a:r>
              <a:rPr lang="en-US" sz="2000" dirty="0" smtClean="0">
                <a:latin typeface="Times New Roman" panose="02020603050405020304" pitchFamily="18" charset="0"/>
                <a:cs typeface="Times New Roman" panose="02020603050405020304" pitchFamily="18" charset="0"/>
              </a:rPr>
              <a:t>Region :</a:t>
            </a:r>
            <a:endParaRPr lang="en-US"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xmlns="" id="{75F0039B-2482-CADD-F1CF-3060393167BC}"/>
              </a:ext>
            </a:extLst>
          </p:cNvPr>
          <p:cNvSpPr>
            <a:spLocks noGrp="1"/>
          </p:cNvSpPr>
          <p:nvPr>
            <p:ph type="body" idx="1"/>
          </p:nvPr>
        </p:nvSpPr>
        <p:spPr/>
        <p:txBody>
          <a:bodyPr/>
          <a:lstStyle/>
          <a:p>
            <a:endParaRPr lang="en-US" sz="2400" b="1" dirty="0">
              <a:solidFill>
                <a:schemeClr val="bg2">
                  <a:lumMod val="50000"/>
                </a:schemeClr>
              </a:solidFill>
              <a:latin typeface="Times New Roman" panose="02020603050405020304" pitchFamily="18" charset="0"/>
              <a:cs typeface="Times New Roman" panose="02020603050405020304" pitchFamily="18" charset="0"/>
            </a:endParaRPr>
          </a:p>
          <a:p>
            <a:endParaRPr lang="en-US" sz="2400" b="1" i="0" dirty="0">
              <a:solidFill>
                <a:schemeClr val="bg2">
                  <a:lumMod val="50000"/>
                </a:schemeClr>
              </a:solidFill>
              <a:effectLst/>
              <a:latin typeface="Times New Roman" panose="02020603050405020304" pitchFamily="18" charset="0"/>
              <a:cs typeface="Times New Roman" panose="02020603050405020304" pitchFamily="18" charset="0"/>
            </a:endParaRPr>
          </a:p>
          <a:p>
            <a:endParaRPr lang="en-US" sz="2400" b="1" dirty="0">
              <a:solidFill>
                <a:schemeClr val="bg2">
                  <a:lumMod val="50000"/>
                </a:schemeClr>
              </a:solidFill>
              <a:latin typeface="Times New Roman" panose="02020603050405020304" pitchFamily="18" charset="0"/>
              <a:cs typeface="Times New Roman" panose="02020603050405020304" pitchFamily="18" charset="0"/>
            </a:endParaRPr>
          </a:p>
          <a:p>
            <a:endParaRPr lang="en-US" sz="2400" b="1" i="0" dirty="0">
              <a:solidFill>
                <a:schemeClr val="bg2">
                  <a:lumMod val="50000"/>
                </a:schemeClr>
              </a:solidFill>
              <a:effectLst/>
              <a:latin typeface="Times New Roman" panose="02020603050405020304" pitchFamily="18" charset="0"/>
              <a:cs typeface="Times New Roman" panose="02020603050405020304" pitchFamily="18" charset="0"/>
            </a:endParaRPr>
          </a:p>
          <a:p>
            <a:endParaRPr lang="en-US" sz="2400" b="1" dirty="0">
              <a:solidFill>
                <a:schemeClr val="bg2">
                  <a:lumMod val="50000"/>
                </a:schemeClr>
              </a:solidFill>
              <a:latin typeface="Times New Roman" panose="02020603050405020304" pitchFamily="18" charset="0"/>
              <a:cs typeface="Times New Roman" panose="02020603050405020304" pitchFamily="18" charset="0"/>
            </a:endParaRPr>
          </a:p>
          <a:p>
            <a:endParaRPr lang="en-US" sz="2400" b="1" i="0" dirty="0">
              <a:solidFill>
                <a:schemeClr val="bg2">
                  <a:lumMod val="50000"/>
                </a:schemeClr>
              </a:solidFill>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xmlns="" id="{9DBF3027-ABAA-6B21-1765-CE4F24D4DCE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pPr marL="0" lvl="0" indent="0" algn="ctr" rtl="0">
                <a:spcBef>
                  <a:spcPts val="0"/>
                </a:spcBef>
                <a:spcAft>
                  <a:spcPts val="0"/>
                </a:spcAft>
                <a:buNone/>
              </a:pPr>
              <a:t>13</a:t>
            </a:fld>
            <a:endParaRPr lang="en"/>
          </a:p>
        </p:txBody>
      </p:sp>
      <p:sp>
        <p:nvSpPr>
          <p:cNvPr id="7" name="Rectangle 6">
            <a:extLst>
              <a:ext uri="{FF2B5EF4-FFF2-40B4-BE49-F238E27FC236}">
                <a16:creationId xmlns:a16="http://schemas.microsoft.com/office/drawing/2014/main" xmlns="" id="{DA42C350-3AE0-4A37-F0E6-B2D41D284E64}"/>
              </a:ext>
            </a:extLst>
          </p:cNvPr>
          <p:cNvSpPr/>
          <p:nvPr/>
        </p:nvSpPr>
        <p:spPr>
          <a:xfrm>
            <a:off x="1352282" y="1688767"/>
            <a:ext cx="6376385" cy="137640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0" dirty="0">
                <a:solidFill>
                  <a:srgbClr val="002060"/>
                </a:solidFill>
                <a:effectLst/>
                <a:latin typeface="Roboto Slab" charset="0"/>
                <a:ea typeface="Roboto Slab" charset="0"/>
                <a:cs typeface="Roboto Slab" charset="0"/>
              </a:rPr>
              <a:t>Area = </a:t>
            </a:r>
            <a:r>
              <a:rPr lang="en-US" sz="2000" b="1" i="0" dirty="0" err="1">
                <a:solidFill>
                  <a:srgbClr val="002060"/>
                </a:solidFill>
                <a:effectLst/>
                <a:latin typeface="Roboto Slab" charset="0"/>
                <a:ea typeface="Roboto Slab" charset="0"/>
                <a:cs typeface="Roboto Slab" charset="0"/>
              </a:rPr>
              <a:t>Total_Area</a:t>
            </a:r>
            <a:r>
              <a:rPr lang="en-US" sz="2000" b="1" i="0" dirty="0">
                <a:solidFill>
                  <a:srgbClr val="002060"/>
                </a:solidFill>
                <a:effectLst/>
                <a:latin typeface="Roboto Slab" charset="0"/>
                <a:ea typeface="Roboto Slab" charset="0"/>
                <a:cs typeface="Roboto Slab" charset="0"/>
              </a:rPr>
              <a:t> * (</a:t>
            </a:r>
            <a:r>
              <a:rPr lang="en-US" sz="2000" b="1" i="0" dirty="0" err="1">
                <a:solidFill>
                  <a:srgbClr val="002060"/>
                </a:solidFill>
                <a:effectLst/>
                <a:latin typeface="Roboto Slab" charset="0"/>
                <a:ea typeface="Roboto Slab" charset="0"/>
                <a:cs typeface="Roboto Slab" charset="0"/>
              </a:rPr>
              <a:t>Num_Segmented_Pixels</a:t>
            </a:r>
            <a:r>
              <a:rPr lang="en-US" sz="2000" b="1" i="0" dirty="0">
                <a:solidFill>
                  <a:srgbClr val="002060"/>
                </a:solidFill>
                <a:effectLst/>
                <a:latin typeface="Roboto Slab" charset="0"/>
                <a:ea typeface="Roboto Slab" charset="0"/>
                <a:cs typeface="Roboto Slab" charset="0"/>
              </a:rPr>
              <a:t> / </a:t>
            </a:r>
            <a:r>
              <a:rPr lang="en-US" sz="2000" b="1" i="0" dirty="0" err="1">
                <a:solidFill>
                  <a:srgbClr val="002060"/>
                </a:solidFill>
                <a:effectLst/>
                <a:latin typeface="Roboto Slab" charset="0"/>
                <a:ea typeface="Roboto Slab" charset="0"/>
                <a:cs typeface="Roboto Slab" charset="0"/>
              </a:rPr>
              <a:t>Total_Num_Pixels</a:t>
            </a:r>
            <a:r>
              <a:rPr lang="en-US" sz="2000" b="1" i="0" dirty="0">
                <a:solidFill>
                  <a:srgbClr val="002060"/>
                </a:solidFill>
                <a:effectLst/>
                <a:latin typeface="Roboto Slab" charset="0"/>
                <a:ea typeface="Roboto Slab" charset="0"/>
                <a:cs typeface="Roboto Slab" charset="0"/>
              </a:rPr>
              <a:t>)</a:t>
            </a:r>
          </a:p>
          <a:p>
            <a:pPr algn="ctr"/>
            <a:endParaRPr lang="en-US" dirty="0">
              <a:solidFill>
                <a:srgbClr val="002060"/>
              </a:solidFill>
              <a:latin typeface="Roboto Slab" charset="0"/>
              <a:ea typeface="Roboto Slab" charset="0"/>
              <a:cs typeface="Roboto Slab" charset="0"/>
            </a:endParaRPr>
          </a:p>
        </p:txBody>
      </p:sp>
      <p:sp>
        <p:nvSpPr>
          <p:cNvPr id="8" name="Rectangle 7">
            <a:extLst>
              <a:ext uri="{FF2B5EF4-FFF2-40B4-BE49-F238E27FC236}">
                <a16:creationId xmlns:a16="http://schemas.microsoft.com/office/drawing/2014/main" xmlns="" id="{AD7ED0A0-8925-AA5E-D2C9-EDFC5FDF9BB2}"/>
              </a:ext>
            </a:extLst>
          </p:cNvPr>
          <p:cNvSpPr/>
          <p:nvPr/>
        </p:nvSpPr>
        <p:spPr>
          <a:xfrm>
            <a:off x="1352283" y="3258355"/>
            <a:ext cx="6587542" cy="136516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rgbClr val="002060"/>
                </a:solidFill>
                <a:latin typeface="Roboto Slab" charset="0"/>
                <a:ea typeface="Roboto Slab" charset="0"/>
                <a:cs typeface="Roboto Slab" charset="0"/>
              </a:rPr>
              <a:t>Perimeter = </a:t>
            </a:r>
            <a:r>
              <a:rPr lang="en-US" sz="2000" b="1" dirty="0" err="1" smtClean="0">
                <a:solidFill>
                  <a:srgbClr val="002060"/>
                </a:solidFill>
                <a:latin typeface="Roboto Slab" charset="0"/>
                <a:ea typeface="Roboto Slab" charset="0"/>
                <a:cs typeface="Roboto Slab" charset="0"/>
              </a:rPr>
              <a:t>Total_Perimeter</a:t>
            </a:r>
            <a:r>
              <a:rPr lang="en-US" sz="2000" b="1" dirty="0" smtClean="0">
                <a:solidFill>
                  <a:srgbClr val="002060"/>
                </a:solidFill>
                <a:latin typeface="Roboto Slab" charset="0"/>
                <a:ea typeface="Roboto Slab" charset="0"/>
                <a:cs typeface="Roboto Slab" charset="0"/>
              </a:rPr>
              <a:t> * (</a:t>
            </a:r>
            <a:r>
              <a:rPr lang="en-US" sz="2000" b="1" dirty="0" err="1" smtClean="0">
                <a:solidFill>
                  <a:srgbClr val="002060"/>
                </a:solidFill>
                <a:latin typeface="Roboto Slab" charset="0"/>
                <a:ea typeface="Roboto Slab" charset="0"/>
                <a:cs typeface="Roboto Slab" charset="0"/>
              </a:rPr>
              <a:t>Num_Segmented_Pixels</a:t>
            </a:r>
            <a:r>
              <a:rPr lang="en-US" sz="2000" b="1" dirty="0" smtClean="0">
                <a:solidFill>
                  <a:srgbClr val="002060"/>
                </a:solidFill>
                <a:latin typeface="Roboto Slab" charset="0"/>
                <a:ea typeface="Roboto Slab" charset="0"/>
                <a:cs typeface="Roboto Slab" charset="0"/>
              </a:rPr>
              <a:t> / </a:t>
            </a:r>
            <a:r>
              <a:rPr lang="en-US" sz="2000" b="1" dirty="0" err="1" smtClean="0">
                <a:solidFill>
                  <a:srgbClr val="002060"/>
                </a:solidFill>
                <a:latin typeface="Roboto Slab" charset="0"/>
                <a:ea typeface="Roboto Slab" charset="0"/>
                <a:cs typeface="Roboto Slab" charset="0"/>
              </a:rPr>
              <a:t>Total_Num_Pixels</a:t>
            </a:r>
            <a:r>
              <a:rPr lang="en-US" sz="2000" b="1" dirty="0" smtClean="0">
                <a:solidFill>
                  <a:srgbClr val="002060"/>
                </a:solidFill>
                <a:latin typeface="Roboto Slab" charset="0"/>
                <a:ea typeface="Roboto Slab" charset="0"/>
                <a:cs typeface="Roboto Slab" charset="0"/>
              </a:rPr>
              <a:t>)</a:t>
            </a:r>
            <a:endParaRPr lang="en-US" sz="2000" b="1" dirty="0">
              <a:solidFill>
                <a:srgbClr val="002060"/>
              </a:solidFill>
              <a:latin typeface="Roboto Slab" charset="0"/>
              <a:ea typeface="Roboto Slab" charset="0"/>
              <a:cs typeface="Roboto Slab" charset="0"/>
            </a:endParaRPr>
          </a:p>
        </p:txBody>
      </p:sp>
    </p:spTree>
    <p:extLst>
      <p:ext uri="{BB962C8B-B14F-4D97-AF65-F5344CB8AC3E}">
        <p14:creationId xmlns:p14="http://schemas.microsoft.com/office/powerpoint/2010/main" xmlns="" val="1522706489"/>
      </p:ext>
    </p:extLst>
  </p:cSld>
  <p:clrMapOvr>
    <a:masterClrMapping/>
  </p:clrMapOvr>
  <p:transition spd="slow">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843A0F-B04D-4FFD-1CC5-040891267474}"/>
              </a:ext>
            </a:extLst>
          </p:cNvPr>
          <p:cNvSpPr>
            <a:spLocks noGrp="1"/>
          </p:cNvSpPr>
          <p:nvPr>
            <p:ph type="title"/>
          </p:nvPr>
        </p:nvSpPr>
        <p:spPr>
          <a:xfrm>
            <a:off x="1146024" y="530725"/>
            <a:ext cx="3419537" cy="1028700"/>
          </a:xfrm>
          <a:solidFill>
            <a:schemeClr val="accent3">
              <a:lumMod val="75000"/>
            </a:schemeClr>
          </a:solidFill>
        </p:spPr>
        <p:txBody>
          <a:bodyPr/>
          <a:lstStyle/>
          <a:p>
            <a:r>
              <a:rPr lang="en-US" dirty="0"/>
              <a:t>Riparian Vegetation </a:t>
            </a:r>
            <a:r>
              <a:rPr lang="en-US" dirty="0" smtClean="0"/>
              <a:t>Results :</a:t>
            </a:r>
            <a:endParaRPr lang="en-US" dirty="0"/>
          </a:p>
        </p:txBody>
      </p:sp>
      <p:sp>
        <p:nvSpPr>
          <p:cNvPr id="4" name="Slide Number Placeholder 3">
            <a:extLst>
              <a:ext uri="{FF2B5EF4-FFF2-40B4-BE49-F238E27FC236}">
                <a16:creationId xmlns:a16="http://schemas.microsoft.com/office/drawing/2014/main" xmlns="" id="{3DA3189A-4469-55E1-2B48-F143AF475D2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pPr marL="0" lvl="0" indent="0" algn="ctr" rtl="0">
                <a:spcBef>
                  <a:spcPts val="0"/>
                </a:spcBef>
                <a:spcAft>
                  <a:spcPts val="0"/>
                </a:spcAft>
                <a:buNone/>
              </a:pPr>
              <a:t>14</a:t>
            </a:fld>
            <a:endParaRPr lang="en"/>
          </a:p>
        </p:txBody>
      </p:sp>
      <p:pic>
        <p:nvPicPr>
          <p:cNvPr id="5" name="Picture 4">
            <a:extLst>
              <a:ext uri="{FF2B5EF4-FFF2-40B4-BE49-F238E27FC236}">
                <a16:creationId xmlns:a16="http://schemas.microsoft.com/office/drawing/2014/main" xmlns="" id="{1AD46604-46FA-31F5-CD12-0860D6D99BB0}"/>
              </a:ext>
            </a:extLst>
          </p:cNvPr>
          <p:cNvPicPr>
            <a:picLocks noChangeAspect="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146024" y="1768993"/>
            <a:ext cx="6775450" cy="3143250"/>
          </a:xfrm>
          <a:prstGeom prst="rect">
            <a:avLst/>
          </a:prstGeom>
          <a:noFill/>
          <a:ln>
            <a:solidFill>
              <a:schemeClr val="tx1"/>
            </a:solidFill>
          </a:ln>
        </p:spPr>
      </p:pic>
    </p:spTree>
    <p:extLst>
      <p:ext uri="{BB962C8B-B14F-4D97-AF65-F5344CB8AC3E}">
        <p14:creationId xmlns:p14="http://schemas.microsoft.com/office/powerpoint/2010/main" xmlns="" val="1579163533"/>
      </p:ext>
    </p:extLst>
  </p:cSld>
  <p:clrMapOvr>
    <a:masterClrMapping/>
  </p:clrMapOvr>
  <p:transition spd="slow">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6E2995-B5E6-D043-AEEC-1925EA935B3B}"/>
              </a:ext>
            </a:extLst>
          </p:cNvPr>
          <p:cNvSpPr>
            <a:spLocks noGrp="1"/>
          </p:cNvSpPr>
          <p:nvPr>
            <p:ph type="title"/>
          </p:nvPr>
        </p:nvSpPr>
        <p:spPr>
          <a:xfrm>
            <a:off x="1146025" y="530725"/>
            <a:ext cx="3432414" cy="1028700"/>
          </a:xfrm>
          <a:solidFill>
            <a:schemeClr val="accent3">
              <a:lumMod val="75000"/>
            </a:schemeClr>
          </a:solidFill>
        </p:spPr>
        <p:txBody>
          <a:bodyPr/>
          <a:lstStyle/>
          <a:p>
            <a:r>
              <a:rPr lang="en-US" dirty="0"/>
              <a:t>Forest Vegetation </a:t>
            </a:r>
            <a:r>
              <a:rPr lang="en-US" dirty="0" smtClean="0"/>
              <a:t>Results :</a:t>
            </a:r>
            <a:endParaRPr lang="en-US" dirty="0"/>
          </a:p>
        </p:txBody>
      </p:sp>
      <p:sp>
        <p:nvSpPr>
          <p:cNvPr id="4" name="Slide Number Placeholder 3">
            <a:extLst>
              <a:ext uri="{FF2B5EF4-FFF2-40B4-BE49-F238E27FC236}">
                <a16:creationId xmlns:a16="http://schemas.microsoft.com/office/drawing/2014/main" xmlns="" id="{C3140606-0F76-BF1C-7982-F9ED40F6B4B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pPr marL="0" lvl="0" indent="0" algn="ctr" rtl="0">
                <a:spcBef>
                  <a:spcPts val="0"/>
                </a:spcBef>
                <a:spcAft>
                  <a:spcPts val="0"/>
                </a:spcAft>
                <a:buNone/>
              </a:pPr>
              <a:t>15</a:t>
            </a:fld>
            <a:endParaRPr lang="en"/>
          </a:p>
        </p:txBody>
      </p:sp>
      <p:pic>
        <p:nvPicPr>
          <p:cNvPr id="6" name="Picture 5">
            <a:extLst>
              <a:ext uri="{FF2B5EF4-FFF2-40B4-BE49-F238E27FC236}">
                <a16:creationId xmlns:a16="http://schemas.microsoft.com/office/drawing/2014/main" xmlns="" id="{0CEBD14B-4A2A-3C64-8959-0DA412D79FF3}"/>
              </a:ext>
            </a:extLst>
          </p:cNvPr>
          <p:cNvPicPr>
            <a:picLocks noChangeAspect="1"/>
          </p:cNvPicPr>
          <p:nvPr/>
        </p:nvPicPr>
        <p:blipFill>
          <a:blip r:embed="rId2"/>
          <a:stretch>
            <a:fillRect/>
          </a:stretch>
        </p:blipFill>
        <p:spPr>
          <a:xfrm>
            <a:off x="1485900" y="1648325"/>
            <a:ext cx="6305550" cy="3286496"/>
          </a:xfrm>
          <a:prstGeom prst="rect">
            <a:avLst/>
          </a:prstGeom>
        </p:spPr>
      </p:pic>
    </p:spTree>
    <p:extLst>
      <p:ext uri="{BB962C8B-B14F-4D97-AF65-F5344CB8AC3E}">
        <p14:creationId xmlns:p14="http://schemas.microsoft.com/office/powerpoint/2010/main" xmlns="" val="2357419132"/>
      </p:ext>
    </p:extLst>
  </p:cSld>
  <p:clrMapOvr>
    <a:masterClrMapping/>
  </p:clrMapOvr>
  <p:transition spd="slow">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7" name="Google Shape;237;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16</a:t>
            </a:fld>
            <a:endParaRPr>
              <a:solidFill>
                <a:srgbClr val="222222"/>
              </a:solidFill>
            </a:endParaRPr>
          </a:p>
        </p:txBody>
      </p:sp>
      <p:sp>
        <p:nvSpPr>
          <p:cNvPr id="4" name="Title 3">
            <a:extLst>
              <a:ext uri="{FF2B5EF4-FFF2-40B4-BE49-F238E27FC236}">
                <a16:creationId xmlns:a16="http://schemas.microsoft.com/office/drawing/2014/main" xmlns="" id="{F5669F29-23FC-1A7D-C07D-12EE13FC1613}"/>
              </a:ext>
            </a:extLst>
          </p:cNvPr>
          <p:cNvSpPr>
            <a:spLocks noGrp="1"/>
          </p:cNvSpPr>
          <p:nvPr>
            <p:ph type="title"/>
          </p:nvPr>
        </p:nvSpPr>
        <p:spPr>
          <a:xfrm>
            <a:off x="1146025" y="530725"/>
            <a:ext cx="3419536" cy="1028700"/>
          </a:xfrm>
          <a:solidFill>
            <a:schemeClr val="accent3">
              <a:lumMod val="75000"/>
            </a:schemeClr>
          </a:solidFill>
        </p:spPr>
        <p:txBody>
          <a:bodyPr/>
          <a:lstStyle/>
          <a:p>
            <a:r>
              <a:rPr lang="en-US" sz="3200" dirty="0" smtClean="0">
                <a:latin typeface="Times New Roman" panose="02020603050405020304" pitchFamily="18" charset="0"/>
                <a:cs typeface="Times New Roman" panose="02020603050405020304" pitchFamily="18" charset="0"/>
              </a:rPr>
              <a:t>Results :</a:t>
            </a:r>
            <a:endParaRPr lang="en-US" sz="3200" dirty="0">
              <a:latin typeface="Times New Roman" panose="02020603050405020304" pitchFamily="18" charset="0"/>
              <a:cs typeface="Times New Roman" panose="02020603050405020304" pitchFamily="18" charset="0"/>
            </a:endParaRPr>
          </a:p>
        </p:txBody>
      </p:sp>
      <p:graphicFrame>
        <p:nvGraphicFramePr>
          <p:cNvPr id="9" name="Table 8">
            <a:extLst>
              <a:ext uri="{FF2B5EF4-FFF2-40B4-BE49-F238E27FC236}">
                <a16:creationId xmlns:a16="http://schemas.microsoft.com/office/drawing/2014/main" xmlns="" id="{D8F01A14-4DD2-8CB3-C7D7-E8494C6D772D}"/>
              </a:ext>
            </a:extLst>
          </p:cNvPr>
          <p:cNvGraphicFramePr>
            <a:graphicFrameLocks noGrp="1"/>
          </p:cNvGraphicFramePr>
          <p:nvPr>
            <p:extLst>
              <p:ext uri="{D42A27DB-BD31-4B8C-83A1-F6EECF244321}">
                <p14:modId xmlns:p14="http://schemas.microsoft.com/office/powerpoint/2010/main" xmlns="" val="3752960723"/>
              </p:ext>
            </p:extLst>
          </p:nvPr>
        </p:nvGraphicFramePr>
        <p:xfrm>
          <a:off x="618543" y="2279650"/>
          <a:ext cx="3479798" cy="2333124"/>
        </p:xfrm>
        <a:graphic>
          <a:graphicData uri="http://schemas.openxmlformats.org/drawingml/2006/table">
            <a:tbl>
              <a:tblPr>
                <a:tableStyleId>{71104F08-AA8B-428F-A65D-A1820FABF742}</a:tableStyleId>
              </a:tblPr>
              <a:tblGrid>
                <a:gridCol w="451085">
                  <a:extLst>
                    <a:ext uri="{9D8B030D-6E8A-4147-A177-3AD203B41FA5}">
                      <a16:colId xmlns:a16="http://schemas.microsoft.com/office/drawing/2014/main" xmlns="" val="4144631398"/>
                    </a:ext>
                  </a:extLst>
                </a:gridCol>
                <a:gridCol w="631520">
                  <a:extLst>
                    <a:ext uri="{9D8B030D-6E8A-4147-A177-3AD203B41FA5}">
                      <a16:colId xmlns:a16="http://schemas.microsoft.com/office/drawing/2014/main" xmlns="" val="1720862877"/>
                    </a:ext>
                  </a:extLst>
                </a:gridCol>
                <a:gridCol w="1275925">
                  <a:extLst>
                    <a:ext uri="{9D8B030D-6E8A-4147-A177-3AD203B41FA5}">
                      <a16:colId xmlns:a16="http://schemas.microsoft.com/office/drawing/2014/main" xmlns="" val="899343164"/>
                    </a:ext>
                  </a:extLst>
                </a:gridCol>
                <a:gridCol w="1121268">
                  <a:extLst>
                    <a:ext uri="{9D8B030D-6E8A-4147-A177-3AD203B41FA5}">
                      <a16:colId xmlns:a16="http://schemas.microsoft.com/office/drawing/2014/main" xmlns="" val="57070990"/>
                    </a:ext>
                  </a:extLst>
                </a:gridCol>
              </a:tblGrid>
              <a:tr h="388854">
                <a:tc>
                  <a:txBody>
                    <a:bodyPr/>
                    <a:lstStyle/>
                    <a:p>
                      <a:pPr marL="0" marR="0">
                        <a:spcBef>
                          <a:spcPts val="0"/>
                        </a:spcBef>
                        <a:spcAft>
                          <a:spcPts val="0"/>
                        </a:spcAft>
                      </a:pPr>
                      <a:r>
                        <a:rPr lang="en-US" sz="800" dirty="0">
                          <a:solidFill>
                            <a:srgbClr val="002060"/>
                          </a:solidFill>
                          <a:effectLst/>
                        </a:rPr>
                        <a:t>Sr. No</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Year</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Area</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Perimeter</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373456912"/>
                  </a:ext>
                </a:extLst>
              </a:tr>
              <a:tr h="194427">
                <a:tc>
                  <a:txBody>
                    <a:bodyPr/>
                    <a:lstStyle/>
                    <a:p>
                      <a:pPr marL="0" marR="0">
                        <a:spcBef>
                          <a:spcPts val="0"/>
                        </a:spcBef>
                        <a:spcAft>
                          <a:spcPts val="0"/>
                        </a:spcAft>
                      </a:pPr>
                      <a:r>
                        <a:rPr lang="en-US" sz="800">
                          <a:solidFill>
                            <a:srgbClr val="002060"/>
                          </a:solidFill>
                          <a:effectLst/>
                        </a:rPr>
                        <a:t>1.</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2014</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201532.50 sq.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29984.01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717736364"/>
                  </a:ext>
                </a:extLst>
              </a:tr>
              <a:tr h="194427">
                <a:tc>
                  <a:txBody>
                    <a:bodyPr/>
                    <a:lstStyle/>
                    <a:p>
                      <a:pPr marL="0" marR="0">
                        <a:spcBef>
                          <a:spcPts val="0"/>
                        </a:spcBef>
                        <a:spcAft>
                          <a:spcPts val="0"/>
                        </a:spcAft>
                      </a:pPr>
                      <a:r>
                        <a:rPr lang="en-US" sz="800">
                          <a:solidFill>
                            <a:srgbClr val="002060"/>
                          </a:solidFill>
                          <a:effectLst/>
                        </a:rPr>
                        <a:t>2.</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2015</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173149.00 sq.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26796.90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1961206344"/>
                  </a:ext>
                </a:extLst>
              </a:tr>
              <a:tr h="194427">
                <a:tc>
                  <a:txBody>
                    <a:bodyPr/>
                    <a:lstStyle/>
                    <a:p>
                      <a:pPr marL="0" marR="0">
                        <a:spcBef>
                          <a:spcPts val="0"/>
                        </a:spcBef>
                        <a:spcAft>
                          <a:spcPts val="0"/>
                        </a:spcAft>
                      </a:pPr>
                      <a:r>
                        <a:rPr lang="en-US" sz="800">
                          <a:solidFill>
                            <a:srgbClr val="002060"/>
                          </a:solidFill>
                          <a:effectLst/>
                        </a:rPr>
                        <a:t>3.</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2016</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150078.50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25532.41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905035215"/>
                  </a:ext>
                </a:extLst>
              </a:tr>
              <a:tr h="194427">
                <a:tc>
                  <a:txBody>
                    <a:bodyPr/>
                    <a:lstStyle/>
                    <a:p>
                      <a:pPr marL="0" marR="0">
                        <a:spcBef>
                          <a:spcPts val="0"/>
                        </a:spcBef>
                        <a:spcAft>
                          <a:spcPts val="0"/>
                        </a:spcAft>
                      </a:pPr>
                      <a:r>
                        <a:rPr lang="en-US" sz="800">
                          <a:solidFill>
                            <a:srgbClr val="002060"/>
                          </a:solidFill>
                          <a:effectLst/>
                        </a:rPr>
                        <a:t>4.</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2017</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164911.50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26784.61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4203972881"/>
                  </a:ext>
                </a:extLst>
              </a:tr>
              <a:tr h="194427">
                <a:tc>
                  <a:txBody>
                    <a:bodyPr/>
                    <a:lstStyle/>
                    <a:p>
                      <a:pPr marL="0" marR="0">
                        <a:spcBef>
                          <a:spcPts val="0"/>
                        </a:spcBef>
                        <a:spcAft>
                          <a:spcPts val="0"/>
                        </a:spcAft>
                      </a:pPr>
                      <a:r>
                        <a:rPr lang="en-US" sz="800">
                          <a:solidFill>
                            <a:srgbClr val="002060"/>
                          </a:solidFill>
                          <a:effectLst/>
                        </a:rPr>
                        <a:t>5.</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2018</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145998.00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24200.95 pixel </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705920575"/>
                  </a:ext>
                </a:extLst>
              </a:tr>
              <a:tr h="194427">
                <a:tc>
                  <a:txBody>
                    <a:bodyPr/>
                    <a:lstStyle/>
                    <a:p>
                      <a:pPr marL="0" marR="0">
                        <a:spcBef>
                          <a:spcPts val="0"/>
                        </a:spcBef>
                        <a:spcAft>
                          <a:spcPts val="0"/>
                        </a:spcAft>
                      </a:pPr>
                      <a:r>
                        <a:rPr lang="en-US" sz="800">
                          <a:solidFill>
                            <a:srgbClr val="002060"/>
                          </a:solidFill>
                          <a:effectLst/>
                        </a:rPr>
                        <a:t>6.</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2019</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133833.00 sq. pixel</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22879.41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1314875784"/>
                  </a:ext>
                </a:extLst>
              </a:tr>
              <a:tr h="194427">
                <a:tc>
                  <a:txBody>
                    <a:bodyPr/>
                    <a:lstStyle/>
                    <a:p>
                      <a:pPr marL="0" marR="0">
                        <a:spcBef>
                          <a:spcPts val="0"/>
                        </a:spcBef>
                        <a:spcAft>
                          <a:spcPts val="0"/>
                        </a:spcAft>
                      </a:pPr>
                      <a:r>
                        <a:rPr lang="en-US" sz="800">
                          <a:solidFill>
                            <a:srgbClr val="002060"/>
                          </a:solidFill>
                          <a:effectLst/>
                        </a:rPr>
                        <a:t>7.</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2020</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152577.00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26163.81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178053133"/>
                  </a:ext>
                </a:extLst>
              </a:tr>
              <a:tr h="194427">
                <a:tc>
                  <a:txBody>
                    <a:bodyPr/>
                    <a:lstStyle/>
                    <a:p>
                      <a:pPr marL="0" marR="0">
                        <a:spcBef>
                          <a:spcPts val="0"/>
                        </a:spcBef>
                        <a:spcAft>
                          <a:spcPts val="0"/>
                        </a:spcAft>
                      </a:pPr>
                      <a:r>
                        <a:rPr lang="en-US" sz="800">
                          <a:solidFill>
                            <a:srgbClr val="002060"/>
                          </a:solidFill>
                          <a:effectLst/>
                        </a:rPr>
                        <a:t>8.</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2021</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164505.50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28152.82 pixel</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4143941255"/>
                  </a:ext>
                </a:extLst>
              </a:tr>
              <a:tr h="194427">
                <a:tc>
                  <a:txBody>
                    <a:bodyPr/>
                    <a:lstStyle/>
                    <a:p>
                      <a:pPr marL="0" marR="0">
                        <a:spcBef>
                          <a:spcPts val="0"/>
                        </a:spcBef>
                        <a:spcAft>
                          <a:spcPts val="0"/>
                        </a:spcAft>
                      </a:pPr>
                      <a:r>
                        <a:rPr lang="en-US" sz="800">
                          <a:solidFill>
                            <a:srgbClr val="002060"/>
                          </a:solidFill>
                          <a:effectLst/>
                        </a:rPr>
                        <a:t>9.</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2022</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144204.00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25460.58 pixel</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11096486"/>
                  </a:ext>
                </a:extLst>
              </a:tr>
              <a:tr h="194427">
                <a:tc>
                  <a:txBody>
                    <a:bodyPr/>
                    <a:lstStyle/>
                    <a:p>
                      <a:pPr marL="0" marR="0">
                        <a:spcBef>
                          <a:spcPts val="0"/>
                        </a:spcBef>
                        <a:spcAft>
                          <a:spcPts val="0"/>
                        </a:spcAft>
                      </a:pPr>
                      <a:r>
                        <a:rPr lang="en-US" sz="800">
                          <a:solidFill>
                            <a:srgbClr val="002060"/>
                          </a:solidFill>
                          <a:effectLst/>
                        </a:rPr>
                        <a:t>10.</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a:solidFill>
                            <a:srgbClr val="002060"/>
                          </a:solidFill>
                          <a:effectLst/>
                        </a:rPr>
                        <a:t>2023</a:t>
                      </a:r>
                      <a:endParaRPr lang="en-US" sz="110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140745.50 sq.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800" dirty="0">
                          <a:solidFill>
                            <a:srgbClr val="002060"/>
                          </a:solidFill>
                          <a:effectLst/>
                        </a:rPr>
                        <a:t>25915.29 pixel</a:t>
                      </a:r>
                      <a:endParaRPr lang="en-US" sz="1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819182401"/>
                  </a:ext>
                </a:extLst>
              </a:tr>
            </a:tbl>
          </a:graphicData>
        </a:graphic>
      </p:graphicFrame>
      <p:sp>
        <p:nvSpPr>
          <p:cNvPr id="12" name="TextBox 11">
            <a:extLst>
              <a:ext uri="{FF2B5EF4-FFF2-40B4-BE49-F238E27FC236}">
                <a16:creationId xmlns:a16="http://schemas.microsoft.com/office/drawing/2014/main" xmlns="" id="{E723DA0A-49A9-C7A5-7C80-37542F3B4B4D}"/>
              </a:ext>
            </a:extLst>
          </p:cNvPr>
          <p:cNvSpPr txBox="1"/>
          <p:nvPr/>
        </p:nvSpPr>
        <p:spPr>
          <a:xfrm>
            <a:off x="330200" y="1673960"/>
            <a:ext cx="4241800" cy="461665"/>
          </a:xfrm>
          <a:prstGeom prst="rect">
            <a:avLst/>
          </a:prstGeom>
          <a:noFill/>
        </p:spPr>
        <p:txBody>
          <a:bodyPr wrap="square">
            <a:spAutoFit/>
          </a:bodyPr>
          <a:lstStyle/>
          <a:p>
            <a:pPr marL="0" marR="0" algn="ctr">
              <a:spcBef>
                <a:spcPts val="0"/>
              </a:spcBef>
              <a:spcAft>
                <a:spcPts val="0"/>
              </a:spcAft>
            </a:pPr>
            <a:r>
              <a:rPr lang="en-US" sz="1200" b="1" dirty="0">
                <a:solidFill>
                  <a:srgbClr val="002060"/>
                </a:solidFill>
                <a:effectLst/>
                <a:latin typeface="Times New Roman" panose="02020603050405020304" pitchFamily="18" charset="0"/>
                <a:ea typeface="Times New Roman" panose="02020603050405020304" pitchFamily="18" charset="0"/>
              </a:rPr>
              <a:t>TABLE I. VEGETATION AREA AND PERIMETER OF RIPARIAN  AREA</a:t>
            </a:r>
          </a:p>
        </p:txBody>
      </p:sp>
      <p:graphicFrame>
        <p:nvGraphicFramePr>
          <p:cNvPr id="13" name="Table 12">
            <a:extLst>
              <a:ext uri="{FF2B5EF4-FFF2-40B4-BE49-F238E27FC236}">
                <a16:creationId xmlns:a16="http://schemas.microsoft.com/office/drawing/2014/main" xmlns="" id="{4F827800-00ED-83E0-7610-EC86B3FD8650}"/>
              </a:ext>
            </a:extLst>
          </p:cNvPr>
          <p:cNvGraphicFramePr>
            <a:graphicFrameLocks noGrp="1"/>
          </p:cNvGraphicFramePr>
          <p:nvPr>
            <p:extLst>
              <p:ext uri="{D42A27DB-BD31-4B8C-83A1-F6EECF244321}">
                <p14:modId xmlns:p14="http://schemas.microsoft.com/office/powerpoint/2010/main" xmlns="" val="2708394081"/>
              </p:ext>
            </p:extLst>
          </p:nvPr>
        </p:nvGraphicFramePr>
        <p:xfrm>
          <a:off x="5105402" y="2279650"/>
          <a:ext cx="3479797" cy="2333124"/>
        </p:xfrm>
        <a:graphic>
          <a:graphicData uri="http://schemas.openxmlformats.org/drawingml/2006/table">
            <a:tbl>
              <a:tblPr>
                <a:tableStyleId>{71104F08-AA8B-428F-A65D-A1820FABF742}</a:tableStyleId>
              </a:tblPr>
              <a:tblGrid>
                <a:gridCol w="451085">
                  <a:extLst>
                    <a:ext uri="{9D8B030D-6E8A-4147-A177-3AD203B41FA5}">
                      <a16:colId xmlns:a16="http://schemas.microsoft.com/office/drawing/2014/main" xmlns="" val="3520553229"/>
                    </a:ext>
                  </a:extLst>
                </a:gridCol>
                <a:gridCol w="631519">
                  <a:extLst>
                    <a:ext uri="{9D8B030D-6E8A-4147-A177-3AD203B41FA5}">
                      <a16:colId xmlns:a16="http://schemas.microsoft.com/office/drawing/2014/main" xmlns="" val="2027603034"/>
                    </a:ext>
                  </a:extLst>
                </a:gridCol>
                <a:gridCol w="1275925">
                  <a:extLst>
                    <a:ext uri="{9D8B030D-6E8A-4147-A177-3AD203B41FA5}">
                      <a16:colId xmlns:a16="http://schemas.microsoft.com/office/drawing/2014/main" xmlns="" val="256531235"/>
                    </a:ext>
                  </a:extLst>
                </a:gridCol>
                <a:gridCol w="1121268">
                  <a:extLst>
                    <a:ext uri="{9D8B030D-6E8A-4147-A177-3AD203B41FA5}">
                      <a16:colId xmlns:a16="http://schemas.microsoft.com/office/drawing/2014/main" xmlns="" val="724553908"/>
                    </a:ext>
                  </a:extLst>
                </a:gridCol>
              </a:tblGrid>
              <a:tr h="388854">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Sr. No</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Year</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Area</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Perimeter</a:t>
                      </a:r>
                      <a:endParaRPr lang="en-US" sz="110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1411225035"/>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1.</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2014</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763685.50 sq. pixel </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34665.03 pixel</a:t>
                      </a:r>
                      <a:endParaRPr lang="en-US" sz="110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3047538231"/>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2015</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774264.00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42805.55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867788355"/>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3.</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2016</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728104.00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43220.15 pixel</a:t>
                      </a:r>
                      <a:endParaRPr lang="en-US" sz="110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1933505301"/>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4.</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2017</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797427.50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26909.54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2881694726"/>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5.</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2018</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507974.50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42228.36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509586135"/>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6.</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2019</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709725.50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40079.79 pixel</a:t>
                      </a:r>
                      <a:endParaRPr lang="en-US" sz="110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1160345558"/>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7.</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2020</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779496.50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24862.09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1130725250"/>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8.</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2021</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770798.50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35424.25 pixel</a:t>
                      </a:r>
                      <a:endParaRPr lang="en-US" sz="110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3362566174"/>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9.</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2022</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667139.50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32170.59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3734622401"/>
                  </a:ext>
                </a:extLst>
              </a:tr>
              <a:tr h="194427">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10.</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a:solidFill>
                            <a:srgbClr val="002060"/>
                          </a:solidFill>
                          <a:effectLst/>
                          <a:latin typeface="Roboto Slab" charset="0"/>
                          <a:ea typeface="Roboto Slab" charset="0"/>
                          <a:cs typeface="Roboto Slab" charset="0"/>
                        </a:rPr>
                        <a:t>2023</a:t>
                      </a:r>
                      <a:endParaRPr lang="en-US" sz="110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820951.50 sq. pixel</a:t>
                      </a:r>
                      <a:endParaRPr lang="en-US" sz="1100" dirty="0">
                        <a:solidFill>
                          <a:srgbClr val="002060"/>
                        </a:solidFill>
                        <a:effectLst/>
                        <a:latin typeface="Roboto Slab" charset="0"/>
                        <a:ea typeface="Roboto Slab" charset="0"/>
                        <a:cs typeface="Roboto Slab" charset="0"/>
                      </a:endParaRPr>
                    </a:p>
                  </a:txBody>
                  <a:tcPr marL="68580" marR="68580" marT="0" marB="0"/>
                </a:tc>
                <a:tc>
                  <a:txBody>
                    <a:bodyPr/>
                    <a:lstStyle/>
                    <a:p>
                      <a:pPr marL="0" marR="0">
                        <a:spcBef>
                          <a:spcPts val="0"/>
                        </a:spcBef>
                        <a:spcAft>
                          <a:spcPts val="0"/>
                        </a:spcAft>
                      </a:pPr>
                      <a:r>
                        <a:rPr lang="en-US" sz="800" dirty="0">
                          <a:solidFill>
                            <a:srgbClr val="002060"/>
                          </a:solidFill>
                          <a:effectLst/>
                          <a:latin typeface="Roboto Slab" charset="0"/>
                          <a:ea typeface="Roboto Slab" charset="0"/>
                          <a:cs typeface="Roboto Slab" charset="0"/>
                        </a:rPr>
                        <a:t>33246.17 pixel</a:t>
                      </a:r>
                      <a:endParaRPr lang="en-US" sz="1100" dirty="0">
                        <a:solidFill>
                          <a:srgbClr val="002060"/>
                        </a:solidFill>
                        <a:effectLst/>
                        <a:latin typeface="Roboto Slab" charset="0"/>
                        <a:ea typeface="Roboto Slab" charset="0"/>
                        <a:cs typeface="Roboto Slab" charset="0"/>
                      </a:endParaRPr>
                    </a:p>
                  </a:txBody>
                  <a:tcPr marL="68580" marR="68580" marT="0" marB="0"/>
                </a:tc>
                <a:extLst>
                  <a:ext uri="{0D108BD9-81ED-4DB2-BD59-A6C34878D82A}">
                    <a16:rowId xmlns:a16="http://schemas.microsoft.com/office/drawing/2014/main" xmlns="" val="3182715557"/>
                  </a:ext>
                </a:extLst>
              </a:tr>
            </a:tbl>
          </a:graphicData>
        </a:graphic>
      </p:graphicFrame>
      <p:sp>
        <p:nvSpPr>
          <p:cNvPr id="15" name="TextBox 14">
            <a:extLst>
              <a:ext uri="{FF2B5EF4-FFF2-40B4-BE49-F238E27FC236}">
                <a16:creationId xmlns:a16="http://schemas.microsoft.com/office/drawing/2014/main" xmlns="" id="{11469BB7-6183-BA47-2F53-CB7B16111EBE}"/>
              </a:ext>
            </a:extLst>
          </p:cNvPr>
          <p:cNvSpPr txBox="1"/>
          <p:nvPr/>
        </p:nvSpPr>
        <p:spPr>
          <a:xfrm>
            <a:off x="4820578" y="1673960"/>
            <a:ext cx="4572000" cy="461665"/>
          </a:xfrm>
          <a:prstGeom prst="rect">
            <a:avLst/>
          </a:prstGeom>
          <a:noFill/>
        </p:spPr>
        <p:txBody>
          <a:bodyPr wrap="square">
            <a:spAutoFit/>
          </a:bodyPr>
          <a:lstStyle/>
          <a:p>
            <a:pPr marL="0" marR="0" algn="ctr">
              <a:spcBef>
                <a:spcPts val="0"/>
              </a:spcBef>
              <a:spcAft>
                <a:spcPts val="0"/>
              </a:spcAft>
            </a:pPr>
            <a:r>
              <a:rPr lang="en-US" sz="1200" b="1" dirty="0">
                <a:solidFill>
                  <a:srgbClr val="002060"/>
                </a:solidFill>
                <a:effectLst/>
                <a:latin typeface="Times New Roman" panose="02020603050405020304" pitchFamily="18" charset="0"/>
                <a:ea typeface="Times New Roman" panose="02020603050405020304" pitchFamily="18" charset="0"/>
              </a:rPr>
              <a:t>TABLE II. VEGETATION AREA AND PERIMETER OF FOREST AREA</a:t>
            </a:r>
          </a:p>
        </p:txBody>
      </p:sp>
      <p:sp>
        <p:nvSpPr>
          <p:cNvPr id="2" name="Arrow: Up 1">
            <a:extLst>
              <a:ext uri="{FF2B5EF4-FFF2-40B4-BE49-F238E27FC236}">
                <a16:creationId xmlns:a16="http://schemas.microsoft.com/office/drawing/2014/main" xmlns="" id="{9DA74694-272C-CCCF-94C7-20EFB8342CEB}"/>
              </a:ext>
            </a:extLst>
          </p:cNvPr>
          <p:cNvSpPr/>
          <p:nvPr/>
        </p:nvSpPr>
        <p:spPr>
          <a:xfrm>
            <a:off x="2765559" y="272499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chemeClr val="accent6"/>
                </a:solidFill>
              </a:ln>
              <a:solidFill>
                <a:schemeClr val="accent6"/>
              </a:solidFill>
            </a:endParaRPr>
          </a:p>
        </p:txBody>
      </p:sp>
      <p:sp>
        <p:nvSpPr>
          <p:cNvPr id="3" name="Arrow: Up 2">
            <a:extLst>
              <a:ext uri="{FF2B5EF4-FFF2-40B4-BE49-F238E27FC236}">
                <a16:creationId xmlns:a16="http://schemas.microsoft.com/office/drawing/2014/main" xmlns="" id="{E221103F-C9EC-63F4-AD0C-4C88180B22E4}"/>
              </a:ext>
            </a:extLst>
          </p:cNvPr>
          <p:cNvSpPr/>
          <p:nvPr/>
        </p:nvSpPr>
        <p:spPr>
          <a:xfrm rot="10800000">
            <a:off x="2765557" y="2919246"/>
            <a:ext cx="45719" cy="78582"/>
          </a:xfrm>
          <a:prstGeom prst="up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5" name="Arrow: Up 4">
            <a:extLst>
              <a:ext uri="{FF2B5EF4-FFF2-40B4-BE49-F238E27FC236}">
                <a16:creationId xmlns:a16="http://schemas.microsoft.com/office/drawing/2014/main" xmlns="" id="{A12BFA57-9608-E57E-03AB-AEACC7BEC07E}"/>
              </a:ext>
            </a:extLst>
          </p:cNvPr>
          <p:cNvSpPr/>
          <p:nvPr/>
        </p:nvSpPr>
        <p:spPr>
          <a:xfrm rot="10800000">
            <a:off x="2763307" y="3110670"/>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Up 6">
            <a:extLst>
              <a:ext uri="{FF2B5EF4-FFF2-40B4-BE49-F238E27FC236}">
                <a16:creationId xmlns:a16="http://schemas.microsoft.com/office/drawing/2014/main" xmlns="" id="{C3E1CF9B-86BD-E5F3-A931-FA110F2EA991}"/>
              </a:ext>
            </a:extLst>
          </p:cNvPr>
          <p:cNvSpPr/>
          <p:nvPr/>
        </p:nvSpPr>
        <p:spPr>
          <a:xfrm>
            <a:off x="2763307" y="329059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Arrow: Up 7">
            <a:extLst>
              <a:ext uri="{FF2B5EF4-FFF2-40B4-BE49-F238E27FC236}">
                <a16:creationId xmlns:a16="http://schemas.microsoft.com/office/drawing/2014/main" xmlns="" id="{C5C49723-6447-DA7A-1EF1-7123EBB1D708}"/>
              </a:ext>
            </a:extLst>
          </p:cNvPr>
          <p:cNvSpPr/>
          <p:nvPr/>
        </p:nvSpPr>
        <p:spPr>
          <a:xfrm rot="10800000">
            <a:off x="2765557" y="351216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 9">
            <a:extLst>
              <a:ext uri="{FF2B5EF4-FFF2-40B4-BE49-F238E27FC236}">
                <a16:creationId xmlns:a16="http://schemas.microsoft.com/office/drawing/2014/main" xmlns="" id="{EA2D5771-5174-A610-F40F-3CE5AD512CAD}"/>
              </a:ext>
            </a:extLst>
          </p:cNvPr>
          <p:cNvSpPr/>
          <p:nvPr/>
        </p:nvSpPr>
        <p:spPr>
          <a:xfrm rot="10800000">
            <a:off x="2763306" y="370265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Up 13">
            <a:extLst>
              <a:ext uri="{FF2B5EF4-FFF2-40B4-BE49-F238E27FC236}">
                <a16:creationId xmlns:a16="http://schemas.microsoft.com/office/drawing/2014/main" xmlns="" id="{6F8133D0-5FA0-3E13-0C02-2211BD3D2D1F}"/>
              </a:ext>
            </a:extLst>
          </p:cNvPr>
          <p:cNvSpPr/>
          <p:nvPr/>
        </p:nvSpPr>
        <p:spPr>
          <a:xfrm>
            <a:off x="2763306" y="3891400"/>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Up 15">
            <a:extLst>
              <a:ext uri="{FF2B5EF4-FFF2-40B4-BE49-F238E27FC236}">
                <a16:creationId xmlns:a16="http://schemas.microsoft.com/office/drawing/2014/main" xmlns="" id="{40A90F6E-14C5-0E40-C44B-1B11BB3A95C6}"/>
              </a:ext>
            </a:extLst>
          </p:cNvPr>
          <p:cNvSpPr/>
          <p:nvPr/>
        </p:nvSpPr>
        <p:spPr>
          <a:xfrm>
            <a:off x="2757724" y="4079132"/>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Up 16">
            <a:extLst>
              <a:ext uri="{FF2B5EF4-FFF2-40B4-BE49-F238E27FC236}">
                <a16:creationId xmlns:a16="http://schemas.microsoft.com/office/drawing/2014/main" xmlns="" id="{0EFADD64-0D74-E81A-3D58-EA0935CC0DA7}"/>
              </a:ext>
            </a:extLst>
          </p:cNvPr>
          <p:cNvSpPr/>
          <p:nvPr/>
        </p:nvSpPr>
        <p:spPr>
          <a:xfrm rot="10800000">
            <a:off x="2757723" y="4267371"/>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Up 17">
            <a:extLst>
              <a:ext uri="{FF2B5EF4-FFF2-40B4-BE49-F238E27FC236}">
                <a16:creationId xmlns:a16="http://schemas.microsoft.com/office/drawing/2014/main" xmlns="" id="{EF649C91-541D-97FD-0726-FF64B2296099}"/>
              </a:ext>
            </a:extLst>
          </p:cNvPr>
          <p:cNvSpPr/>
          <p:nvPr/>
        </p:nvSpPr>
        <p:spPr>
          <a:xfrm rot="10800000">
            <a:off x="2757723" y="4467627"/>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Up 18">
            <a:extLst>
              <a:ext uri="{FF2B5EF4-FFF2-40B4-BE49-F238E27FC236}">
                <a16:creationId xmlns:a16="http://schemas.microsoft.com/office/drawing/2014/main" xmlns="" id="{6DD604C8-0D95-44E9-D502-47A21275AE20}"/>
              </a:ext>
            </a:extLst>
          </p:cNvPr>
          <p:cNvSpPr/>
          <p:nvPr/>
        </p:nvSpPr>
        <p:spPr>
          <a:xfrm>
            <a:off x="3843374" y="272499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chemeClr val="accent6"/>
                </a:solidFill>
              </a:ln>
              <a:solidFill>
                <a:schemeClr val="accent6"/>
              </a:solidFill>
            </a:endParaRPr>
          </a:p>
        </p:txBody>
      </p:sp>
      <p:sp>
        <p:nvSpPr>
          <p:cNvPr id="20" name="Arrow: Up 19">
            <a:extLst>
              <a:ext uri="{FF2B5EF4-FFF2-40B4-BE49-F238E27FC236}">
                <a16:creationId xmlns:a16="http://schemas.microsoft.com/office/drawing/2014/main" xmlns="" id="{28BFCCDE-D821-D07B-E09D-960B6C954529}"/>
              </a:ext>
            </a:extLst>
          </p:cNvPr>
          <p:cNvSpPr/>
          <p:nvPr/>
        </p:nvSpPr>
        <p:spPr>
          <a:xfrm rot="10800000">
            <a:off x="3843376" y="2919247"/>
            <a:ext cx="45719" cy="78582"/>
          </a:xfrm>
          <a:prstGeom prst="up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1" name="Arrow: Up 20">
            <a:extLst>
              <a:ext uri="{FF2B5EF4-FFF2-40B4-BE49-F238E27FC236}">
                <a16:creationId xmlns:a16="http://schemas.microsoft.com/office/drawing/2014/main" xmlns="" id="{EF153C6F-51E0-6BA0-236A-5D3970F3AF0E}"/>
              </a:ext>
            </a:extLst>
          </p:cNvPr>
          <p:cNvSpPr/>
          <p:nvPr/>
        </p:nvSpPr>
        <p:spPr>
          <a:xfrm rot="10800000">
            <a:off x="2762207" y="311236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Up 21">
            <a:extLst>
              <a:ext uri="{FF2B5EF4-FFF2-40B4-BE49-F238E27FC236}">
                <a16:creationId xmlns:a16="http://schemas.microsoft.com/office/drawing/2014/main" xmlns="" id="{EA68D208-E392-8E68-4985-C3DEF0DDB660}"/>
              </a:ext>
            </a:extLst>
          </p:cNvPr>
          <p:cNvSpPr/>
          <p:nvPr/>
        </p:nvSpPr>
        <p:spPr>
          <a:xfrm rot="10800000">
            <a:off x="3843374" y="3110670"/>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Up 22">
            <a:extLst>
              <a:ext uri="{FF2B5EF4-FFF2-40B4-BE49-F238E27FC236}">
                <a16:creationId xmlns:a16="http://schemas.microsoft.com/office/drawing/2014/main" xmlns="" id="{4784F38E-2AE0-F9EE-1CB2-47D1E5A79CEA}"/>
              </a:ext>
            </a:extLst>
          </p:cNvPr>
          <p:cNvSpPr/>
          <p:nvPr/>
        </p:nvSpPr>
        <p:spPr>
          <a:xfrm>
            <a:off x="3843375" y="3304544"/>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4" name="Arrow: Up 23">
            <a:extLst>
              <a:ext uri="{FF2B5EF4-FFF2-40B4-BE49-F238E27FC236}">
                <a16:creationId xmlns:a16="http://schemas.microsoft.com/office/drawing/2014/main" xmlns="" id="{C83E6AC8-0CEB-1631-26DE-1BB85AD7EE86}"/>
              </a:ext>
            </a:extLst>
          </p:cNvPr>
          <p:cNvSpPr/>
          <p:nvPr/>
        </p:nvSpPr>
        <p:spPr>
          <a:xfrm rot="10800000">
            <a:off x="3843375" y="3512165"/>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Up 24">
            <a:extLst>
              <a:ext uri="{FF2B5EF4-FFF2-40B4-BE49-F238E27FC236}">
                <a16:creationId xmlns:a16="http://schemas.microsoft.com/office/drawing/2014/main" xmlns="" id="{4B01929E-6FAB-755B-CD15-30DC5AB5EAF0}"/>
              </a:ext>
            </a:extLst>
          </p:cNvPr>
          <p:cNvSpPr/>
          <p:nvPr/>
        </p:nvSpPr>
        <p:spPr>
          <a:xfrm rot="10800000">
            <a:off x="3843375" y="369209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Up 25">
            <a:extLst>
              <a:ext uri="{FF2B5EF4-FFF2-40B4-BE49-F238E27FC236}">
                <a16:creationId xmlns:a16="http://schemas.microsoft.com/office/drawing/2014/main" xmlns="" id="{4A9F4CBE-F0AF-51A8-9E10-A9DEE7CE3B1F}"/>
              </a:ext>
            </a:extLst>
          </p:cNvPr>
          <p:cNvSpPr/>
          <p:nvPr/>
        </p:nvSpPr>
        <p:spPr>
          <a:xfrm>
            <a:off x="3843375" y="3891400"/>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Up 26">
            <a:extLst>
              <a:ext uri="{FF2B5EF4-FFF2-40B4-BE49-F238E27FC236}">
                <a16:creationId xmlns:a16="http://schemas.microsoft.com/office/drawing/2014/main" xmlns="" id="{5FE3334D-5FBC-A0BB-7F40-8B8582988CA0}"/>
              </a:ext>
            </a:extLst>
          </p:cNvPr>
          <p:cNvSpPr/>
          <p:nvPr/>
        </p:nvSpPr>
        <p:spPr>
          <a:xfrm>
            <a:off x="3843375" y="4079292"/>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Up 27">
            <a:extLst>
              <a:ext uri="{FF2B5EF4-FFF2-40B4-BE49-F238E27FC236}">
                <a16:creationId xmlns:a16="http://schemas.microsoft.com/office/drawing/2014/main" xmlns="" id="{D5422B1F-9777-AAC2-F67A-1CFE62F710DB}"/>
              </a:ext>
            </a:extLst>
          </p:cNvPr>
          <p:cNvSpPr/>
          <p:nvPr/>
        </p:nvSpPr>
        <p:spPr>
          <a:xfrm rot="10800000">
            <a:off x="3843374" y="4263058"/>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Up 28">
            <a:extLst>
              <a:ext uri="{FF2B5EF4-FFF2-40B4-BE49-F238E27FC236}">
                <a16:creationId xmlns:a16="http://schemas.microsoft.com/office/drawing/2014/main" xmlns="" id="{7D17BB3E-743F-234A-41E5-F8F66FFCCBF9}"/>
              </a:ext>
            </a:extLst>
          </p:cNvPr>
          <p:cNvSpPr/>
          <p:nvPr/>
        </p:nvSpPr>
        <p:spPr>
          <a:xfrm rot="10800000">
            <a:off x="3843374" y="4482112"/>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Up 29">
            <a:extLst>
              <a:ext uri="{FF2B5EF4-FFF2-40B4-BE49-F238E27FC236}">
                <a16:creationId xmlns:a16="http://schemas.microsoft.com/office/drawing/2014/main" xmlns="" id="{9015D177-9263-3BC6-3D9D-34322B3EDAC2}"/>
              </a:ext>
            </a:extLst>
          </p:cNvPr>
          <p:cNvSpPr/>
          <p:nvPr/>
        </p:nvSpPr>
        <p:spPr>
          <a:xfrm>
            <a:off x="7300447" y="272499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chemeClr val="accent6"/>
                </a:solidFill>
              </a:ln>
              <a:solidFill>
                <a:schemeClr val="accent6"/>
              </a:solidFill>
            </a:endParaRPr>
          </a:p>
        </p:txBody>
      </p:sp>
      <p:sp>
        <p:nvSpPr>
          <p:cNvPr id="224" name="Arrow: Up 223">
            <a:extLst>
              <a:ext uri="{FF2B5EF4-FFF2-40B4-BE49-F238E27FC236}">
                <a16:creationId xmlns:a16="http://schemas.microsoft.com/office/drawing/2014/main" xmlns="" id="{451EE41C-01F6-ED6E-9150-B9EB92060940}"/>
              </a:ext>
            </a:extLst>
          </p:cNvPr>
          <p:cNvSpPr/>
          <p:nvPr/>
        </p:nvSpPr>
        <p:spPr>
          <a:xfrm>
            <a:off x="7300447" y="2919247"/>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a:solidFill>
                  <a:schemeClr val="accent6"/>
                </a:solidFill>
              </a:ln>
              <a:solidFill>
                <a:schemeClr val="accent6"/>
              </a:solidFill>
            </a:endParaRPr>
          </a:p>
        </p:txBody>
      </p:sp>
      <p:sp>
        <p:nvSpPr>
          <p:cNvPr id="225" name="Arrow: Up 224">
            <a:extLst>
              <a:ext uri="{FF2B5EF4-FFF2-40B4-BE49-F238E27FC236}">
                <a16:creationId xmlns:a16="http://schemas.microsoft.com/office/drawing/2014/main" xmlns="" id="{F6EF1C1A-CB68-3D80-61B0-2053D145166B}"/>
              </a:ext>
            </a:extLst>
          </p:cNvPr>
          <p:cNvSpPr/>
          <p:nvPr/>
        </p:nvSpPr>
        <p:spPr>
          <a:xfrm rot="10800000">
            <a:off x="7300447" y="311397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Arrow: Up 225">
            <a:extLst>
              <a:ext uri="{FF2B5EF4-FFF2-40B4-BE49-F238E27FC236}">
                <a16:creationId xmlns:a16="http://schemas.microsoft.com/office/drawing/2014/main" xmlns="" id="{7AB9BB92-5A18-B3EA-7D3C-845DAD426D81}"/>
              </a:ext>
            </a:extLst>
          </p:cNvPr>
          <p:cNvSpPr/>
          <p:nvPr/>
        </p:nvSpPr>
        <p:spPr>
          <a:xfrm>
            <a:off x="7295100" y="3293850"/>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7" name="Arrow: Up 226">
            <a:extLst>
              <a:ext uri="{FF2B5EF4-FFF2-40B4-BE49-F238E27FC236}">
                <a16:creationId xmlns:a16="http://schemas.microsoft.com/office/drawing/2014/main" xmlns="" id="{DD7BC9C6-4306-7FBC-0A15-2798DBE73F2D}"/>
              </a:ext>
            </a:extLst>
          </p:cNvPr>
          <p:cNvSpPr/>
          <p:nvPr/>
        </p:nvSpPr>
        <p:spPr>
          <a:xfrm rot="10800000">
            <a:off x="7287081" y="3513563"/>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Arrow: Up 227">
            <a:extLst>
              <a:ext uri="{FF2B5EF4-FFF2-40B4-BE49-F238E27FC236}">
                <a16:creationId xmlns:a16="http://schemas.microsoft.com/office/drawing/2014/main" xmlns="" id="{694CCAD4-5911-48D8-D098-331D7EC7D832}"/>
              </a:ext>
            </a:extLst>
          </p:cNvPr>
          <p:cNvSpPr/>
          <p:nvPr/>
        </p:nvSpPr>
        <p:spPr>
          <a:xfrm>
            <a:off x="7278021" y="3712435"/>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Arrow: Up 228">
            <a:extLst>
              <a:ext uri="{FF2B5EF4-FFF2-40B4-BE49-F238E27FC236}">
                <a16:creationId xmlns:a16="http://schemas.microsoft.com/office/drawing/2014/main" xmlns="" id="{A3DC5FCB-2095-6109-ABD5-B0221200AE83}"/>
              </a:ext>
            </a:extLst>
          </p:cNvPr>
          <p:cNvSpPr/>
          <p:nvPr/>
        </p:nvSpPr>
        <p:spPr>
          <a:xfrm>
            <a:off x="7278021" y="3910356"/>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Arrow: Up 229">
            <a:extLst>
              <a:ext uri="{FF2B5EF4-FFF2-40B4-BE49-F238E27FC236}">
                <a16:creationId xmlns:a16="http://schemas.microsoft.com/office/drawing/2014/main" xmlns="" id="{CFC92CCE-EFFC-7A55-5B51-DBEEFE57A132}"/>
              </a:ext>
            </a:extLst>
          </p:cNvPr>
          <p:cNvSpPr/>
          <p:nvPr/>
        </p:nvSpPr>
        <p:spPr>
          <a:xfrm rot="10800000">
            <a:off x="7272239" y="4080170"/>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Arrow: Up 230">
            <a:extLst>
              <a:ext uri="{FF2B5EF4-FFF2-40B4-BE49-F238E27FC236}">
                <a16:creationId xmlns:a16="http://schemas.microsoft.com/office/drawing/2014/main" xmlns="" id="{4F688F8E-A01D-A935-923C-743A02D2A70E}"/>
              </a:ext>
            </a:extLst>
          </p:cNvPr>
          <p:cNvSpPr/>
          <p:nvPr/>
        </p:nvSpPr>
        <p:spPr>
          <a:xfrm rot="10800000">
            <a:off x="7272239" y="4276124"/>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Arrow: Up 231">
            <a:extLst>
              <a:ext uri="{FF2B5EF4-FFF2-40B4-BE49-F238E27FC236}">
                <a16:creationId xmlns:a16="http://schemas.microsoft.com/office/drawing/2014/main" xmlns="" id="{A6B70C4F-88C8-A81F-535B-48CEA5317150}"/>
              </a:ext>
            </a:extLst>
          </p:cNvPr>
          <p:cNvSpPr/>
          <p:nvPr/>
        </p:nvSpPr>
        <p:spPr>
          <a:xfrm>
            <a:off x="7264221" y="4467627"/>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4" name="Arrow: Up 233">
            <a:extLst>
              <a:ext uri="{FF2B5EF4-FFF2-40B4-BE49-F238E27FC236}">
                <a16:creationId xmlns:a16="http://schemas.microsoft.com/office/drawing/2014/main" xmlns="" id="{CE7D8561-C0A6-334B-EC48-3F6E43B7FEB2}"/>
              </a:ext>
            </a:extLst>
          </p:cNvPr>
          <p:cNvSpPr/>
          <p:nvPr/>
        </p:nvSpPr>
        <p:spPr>
          <a:xfrm>
            <a:off x="8325024" y="272499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chemeClr val="accent6"/>
                </a:solidFill>
              </a:ln>
              <a:solidFill>
                <a:schemeClr val="accent6"/>
              </a:solidFill>
            </a:endParaRPr>
          </a:p>
        </p:txBody>
      </p:sp>
      <p:sp>
        <p:nvSpPr>
          <p:cNvPr id="235" name="Arrow: Up 234">
            <a:extLst>
              <a:ext uri="{FF2B5EF4-FFF2-40B4-BE49-F238E27FC236}">
                <a16:creationId xmlns:a16="http://schemas.microsoft.com/office/drawing/2014/main" xmlns="" id="{5D0AD9FA-8D3C-3646-F16D-733037A07C8D}"/>
              </a:ext>
            </a:extLst>
          </p:cNvPr>
          <p:cNvSpPr/>
          <p:nvPr/>
        </p:nvSpPr>
        <p:spPr>
          <a:xfrm>
            <a:off x="8325023" y="2908315"/>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a:solidFill>
                  <a:schemeClr val="accent6"/>
                </a:solidFill>
              </a:ln>
              <a:solidFill>
                <a:schemeClr val="accent6"/>
              </a:solidFill>
            </a:endParaRPr>
          </a:p>
        </p:txBody>
      </p:sp>
      <p:sp>
        <p:nvSpPr>
          <p:cNvPr id="236" name="Arrow: Up 235">
            <a:extLst>
              <a:ext uri="{FF2B5EF4-FFF2-40B4-BE49-F238E27FC236}">
                <a16:creationId xmlns:a16="http://schemas.microsoft.com/office/drawing/2014/main" xmlns="" id="{EF58088E-8251-FF02-E233-9017B659F892}"/>
              </a:ext>
            </a:extLst>
          </p:cNvPr>
          <p:cNvSpPr/>
          <p:nvPr/>
        </p:nvSpPr>
        <p:spPr>
          <a:xfrm rot="10800000">
            <a:off x="8325022" y="3115103"/>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Arrow: Up 237">
            <a:extLst>
              <a:ext uri="{FF2B5EF4-FFF2-40B4-BE49-F238E27FC236}">
                <a16:creationId xmlns:a16="http://schemas.microsoft.com/office/drawing/2014/main" xmlns="" id="{2AEA3854-63EF-1FD0-B482-45E3F76941C2}"/>
              </a:ext>
            </a:extLst>
          </p:cNvPr>
          <p:cNvSpPr/>
          <p:nvPr/>
        </p:nvSpPr>
        <p:spPr>
          <a:xfrm>
            <a:off x="8325022" y="3298419"/>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9" name="Arrow: Up 238">
            <a:extLst>
              <a:ext uri="{FF2B5EF4-FFF2-40B4-BE49-F238E27FC236}">
                <a16:creationId xmlns:a16="http://schemas.microsoft.com/office/drawing/2014/main" xmlns="" id="{091FDFED-A51A-5E15-4EEA-0E605701A189}"/>
              </a:ext>
            </a:extLst>
          </p:cNvPr>
          <p:cNvSpPr/>
          <p:nvPr/>
        </p:nvSpPr>
        <p:spPr>
          <a:xfrm rot="10800000">
            <a:off x="8325021" y="3519206"/>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Arrow: Up 239">
            <a:extLst>
              <a:ext uri="{FF2B5EF4-FFF2-40B4-BE49-F238E27FC236}">
                <a16:creationId xmlns:a16="http://schemas.microsoft.com/office/drawing/2014/main" xmlns="" id="{355CB193-8CF9-BF19-A7D2-1908D8B4CACD}"/>
              </a:ext>
            </a:extLst>
          </p:cNvPr>
          <p:cNvSpPr/>
          <p:nvPr/>
        </p:nvSpPr>
        <p:spPr>
          <a:xfrm>
            <a:off x="8325021" y="3692095"/>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Arrow: Up 240">
            <a:extLst>
              <a:ext uri="{FF2B5EF4-FFF2-40B4-BE49-F238E27FC236}">
                <a16:creationId xmlns:a16="http://schemas.microsoft.com/office/drawing/2014/main" xmlns="" id="{EC21D035-7A55-E739-6699-29C823D3DF4D}"/>
              </a:ext>
            </a:extLst>
          </p:cNvPr>
          <p:cNvSpPr/>
          <p:nvPr/>
        </p:nvSpPr>
        <p:spPr>
          <a:xfrm>
            <a:off x="8325021" y="3884018"/>
            <a:ext cx="45719" cy="78582"/>
          </a:xfrm>
          <a:prstGeom prst="upArrow">
            <a:avLst/>
          </a:prstGeom>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Arrow: Up 241">
            <a:extLst>
              <a:ext uri="{FF2B5EF4-FFF2-40B4-BE49-F238E27FC236}">
                <a16:creationId xmlns:a16="http://schemas.microsoft.com/office/drawing/2014/main" xmlns="" id="{EE864D15-140D-ACC7-1F23-424CC94541C0}"/>
              </a:ext>
            </a:extLst>
          </p:cNvPr>
          <p:cNvSpPr/>
          <p:nvPr/>
        </p:nvSpPr>
        <p:spPr>
          <a:xfrm rot="10800000">
            <a:off x="8325020" y="4092626"/>
            <a:ext cx="45719" cy="92581"/>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Arrow: Up 242">
            <a:extLst>
              <a:ext uri="{FF2B5EF4-FFF2-40B4-BE49-F238E27FC236}">
                <a16:creationId xmlns:a16="http://schemas.microsoft.com/office/drawing/2014/main" xmlns="" id="{F4EFF08B-F21E-5849-EE40-8966A68BFC5E}"/>
              </a:ext>
            </a:extLst>
          </p:cNvPr>
          <p:cNvSpPr/>
          <p:nvPr/>
        </p:nvSpPr>
        <p:spPr>
          <a:xfrm rot="10800000">
            <a:off x="8325020" y="4276125"/>
            <a:ext cx="45719" cy="78582"/>
          </a:xfrm>
          <a:prstGeom prst="upArrow">
            <a:avLst/>
          </a:pr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Arrow: Up 244">
            <a:extLst>
              <a:ext uri="{FF2B5EF4-FFF2-40B4-BE49-F238E27FC236}">
                <a16:creationId xmlns:a16="http://schemas.microsoft.com/office/drawing/2014/main" xmlns="" id="{74C8A694-8715-3320-3E53-4476B28EC960}"/>
              </a:ext>
            </a:extLst>
          </p:cNvPr>
          <p:cNvSpPr/>
          <p:nvPr/>
        </p:nvSpPr>
        <p:spPr>
          <a:xfrm>
            <a:off x="8325019" y="4460846"/>
            <a:ext cx="45719" cy="78582"/>
          </a:xfrm>
          <a:prstGeom prst="upArrow">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xmlns="" val="589172594"/>
      </p:ext>
    </p:extLst>
  </p:cSld>
  <p:clrMapOvr>
    <a:masterClrMapping/>
  </p:clrMapOvr>
  <p:transition spd="slow">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8"/>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rgbClr val="000000"/>
              </a:buClr>
              <a:buSzPts val="800"/>
              <a:buFont typeface="Arial"/>
              <a:buNone/>
            </a:pPr>
            <a:fld id="{00000000-1234-1234-1234-123412341234}" type="slidenum">
              <a:rPr lang="en"/>
              <a:pPr marL="0" lvl="0" indent="0" algn="ctr" rtl="0">
                <a:lnSpc>
                  <a:spcPct val="100000"/>
                </a:lnSpc>
                <a:spcBef>
                  <a:spcPts val="0"/>
                </a:spcBef>
                <a:spcAft>
                  <a:spcPts val="0"/>
                </a:spcAft>
                <a:buClr>
                  <a:srgbClr val="000000"/>
                </a:buClr>
                <a:buSzPts val="800"/>
                <a:buFont typeface="Arial"/>
                <a:buNone/>
              </a:pPr>
              <a:t>17</a:t>
            </a:fld>
            <a:endParaRPr/>
          </a:p>
        </p:txBody>
      </p:sp>
      <p:sp>
        <p:nvSpPr>
          <p:cNvPr id="267" name="Google Shape;267;p28"/>
          <p:cNvSpPr/>
          <p:nvPr/>
        </p:nvSpPr>
        <p:spPr>
          <a:xfrm>
            <a:off x="402114" y="902029"/>
            <a:ext cx="286082" cy="286082"/>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28"/>
          <p:cNvSpPr txBox="1"/>
          <p:nvPr/>
        </p:nvSpPr>
        <p:spPr>
          <a:xfrm>
            <a:off x="851500" y="603100"/>
            <a:ext cx="2261100" cy="585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2600" b="1" i="0" u="none" strike="noStrike" cap="none" dirty="0">
                <a:solidFill>
                  <a:srgbClr val="002060"/>
                </a:solidFill>
                <a:latin typeface="Roboto Slab"/>
                <a:ea typeface="Roboto Slab"/>
                <a:cs typeface="Roboto Slab"/>
                <a:sym typeface="Roboto Slab"/>
              </a:rPr>
              <a:t>Advantages </a:t>
            </a:r>
            <a:endParaRPr sz="2600" b="1" i="0" u="none" strike="noStrike" cap="none" dirty="0">
              <a:solidFill>
                <a:srgbClr val="002060"/>
              </a:solidFill>
              <a:latin typeface="Roboto Slab"/>
              <a:ea typeface="Roboto Slab"/>
              <a:cs typeface="Roboto Slab"/>
              <a:sym typeface="Roboto Slab"/>
            </a:endParaRPr>
          </a:p>
        </p:txBody>
      </p:sp>
      <p:sp>
        <p:nvSpPr>
          <p:cNvPr id="269" name="Google Shape;269;p28"/>
          <p:cNvSpPr txBox="1"/>
          <p:nvPr/>
        </p:nvSpPr>
        <p:spPr>
          <a:xfrm>
            <a:off x="5147600" y="1702600"/>
            <a:ext cx="3745500" cy="1569630"/>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Roboto Slab"/>
              <a:buChar char="➔"/>
            </a:pPr>
            <a:r>
              <a:rPr lang="en" sz="1800" b="1" dirty="0">
                <a:solidFill>
                  <a:srgbClr val="002060"/>
                </a:solidFill>
                <a:latin typeface="Roboto Slab"/>
                <a:ea typeface="Roboto Slab"/>
                <a:cs typeface="Roboto Slab"/>
                <a:sym typeface="Roboto Slab"/>
              </a:rPr>
              <a:t>N</a:t>
            </a:r>
            <a:r>
              <a:rPr lang="en" sz="1800" b="1" i="0" u="none" strike="noStrike" cap="none" dirty="0">
                <a:solidFill>
                  <a:srgbClr val="002060"/>
                </a:solidFill>
                <a:latin typeface="Roboto Slab"/>
                <a:ea typeface="Roboto Slab"/>
                <a:cs typeface="Roboto Slab"/>
                <a:sym typeface="Roboto Slab"/>
              </a:rPr>
              <a:t>oisy input images can leads to wrong prediction.</a:t>
            </a:r>
          </a:p>
          <a:p>
            <a:pPr marL="114300" marR="0" lvl="0" algn="l" rtl="0">
              <a:lnSpc>
                <a:spcPct val="100000"/>
              </a:lnSpc>
              <a:spcBef>
                <a:spcPts val="0"/>
              </a:spcBef>
              <a:spcAft>
                <a:spcPts val="0"/>
              </a:spcAft>
              <a:buClr>
                <a:srgbClr val="000000"/>
              </a:buClr>
              <a:buSzPts val="1800"/>
            </a:pPr>
            <a:endParaRPr lang="en" sz="1800" b="1" i="0" u="none" strike="noStrike" cap="none" dirty="0">
              <a:solidFill>
                <a:srgbClr val="002060"/>
              </a:solidFill>
              <a:latin typeface="Roboto Slab"/>
              <a:ea typeface="Roboto Slab"/>
              <a:cs typeface="Roboto Slab"/>
              <a:sym typeface="Roboto Slab"/>
            </a:endParaRPr>
          </a:p>
          <a:p>
            <a:pPr marL="457200" marR="0" lvl="0" indent="-342900" algn="l" rtl="0">
              <a:lnSpc>
                <a:spcPct val="100000"/>
              </a:lnSpc>
              <a:spcBef>
                <a:spcPts val="0"/>
              </a:spcBef>
              <a:spcAft>
                <a:spcPts val="0"/>
              </a:spcAft>
              <a:buClr>
                <a:srgbClr val="000000"/>
              </a:buClr>
              <a:buSzPts val="1800"/>
              <a:buFont typeface="Roboto Slab"/>
              <a:buChar char="➔"/>
            </a:pPr>
            <a:r>
              <a:rPr lang="en" sz="1800" b="1" dirty="0">
                <a:solidFill>
                  <a:srgbClr val="002060"/>
                </a:solidFill>
                <a:latin typeface="Roboto Slab"/>
                <a:ea typeface="Roboto Slab"/>
                <a:cs typeface="Roboto Slab"/>
                <a:sym typeface="Roboto Slab"/>
              </a:rPr>
              <a:t>Cloud Image Can Not Predict </a:t>
            </a:r>
            <a:endParaRPr sz="1800" b="1" i="0" u="none" strike="noStrike" cap="none" dirty="0">
              <a:solidFill>
                <a:srgbClr val="002060"/>
              </a:solidFill>
              <a:latin typeface="Roboto Slab"/>
              <a:ea typeface="Roboto Slab"/>
              <a:cs typeface="Roboto Slab"/>
              <a:sym typeface="Roboto Slab"/>
            </a:endParaRPr>
          </a:p>
        </p:txBody>
      </p:sp>
      <p:sp>
        <p:nvSpPr>
          <p:cNvPr id="270" name="Google Shape;270;p28"/>
          <p:cNvSpPr txBox="1"/>
          <p:nvPr/>
        </p:nvSpPr>
        <p:spPr>
          <a:xfrm>
            <a:off x="769850" y="1702600"/>
            <a:ext cx="3745500" cy="2764829"/>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Roboto Slab"/>
              <a:buChar char="➔"/>
            </a:pPr>
            <a:r>
              <a:rPr lang="en" sz="1800" b="1" i="0" u="none" strike="noStrike" cap="none" dirty="0">
                <a:solidFill>
                  <a:srgbClr val="002060"/>
                </a:solidFill>
                <a:latin typeface="Roboto Slab"/>
                <a:ea typeface="Roboto Slab"/>
                <a:cs typeface="Roboto Slab"/>
                <a:sym typeface="Roboto Slab"/>
              </a:rPr>
              <a:t>Able to classify changes in ecosystem.</a:t>
            </a:r>
            <a:endParaRPr sz="1800" b="1" i="0" u="none" strike="noStrike" cap="none" dirty="0">
              <a:solidFill>
                <a:srgbClr val="002060"/>
              </a:solidFill>
              <a:latin typeface="Roboto Slab"/>
              <a:ea typeface="Roboto Slab"/>
              <a:cs typeface="Roboto Slab"/>
              <a:sym typeface="Roboto Slab"/>
            </a:endParaRPr>
          </a:p>
          <a:p>
            <a:pPr marL="457200" marR="0" lvl="0" indent="-342900" algn="l" rtl="0">
              <a:lnSpc>
                <a:spcPct val="100000"/>
              </a:lnSpc>
              <a:spcBef>
                <a:spcPts val="1000"/>
              </a:spcBef>
              <a:spcAft>
                <a:spcPts val="0"/>
              </a:spcAft>
              <a:buClr>
                <a:srgbClr val="000000"/>
              </a:buClr>
              <a:buSzPts val="1800"/>
              <a:buFont typeface="Roboto Slab"/>
              <a:buChar char="➔"/>
            </a:pPr>
            <a:r>
              <a:rPr lang="en-US" sz="1800" b="1" i="0" u="none" strike="noStrike" cap="none" dirty="0">
                <a:solidFill>
                  <a:srgbClr val="002060"/>
                </a:solidFill>
                <a:latin typeface="Roboto Slab"/>
                <a:ea typeface="Roboto Slab"/>
                <a:cs typeface="Roboto Slab"/>
                <a:sym typeface="Roboto Slab"/>
              </a:rPr>
              <a:t>Gives Improved Results</a:t>
            </a:r>
            <a:endParaRPr sz="1800" b="1" i="0" u="none" strike="noStrike" cap="none" dirty="0">
              <a:solidFill>
                <a:srgbClr val="002060"/>
              </a:solidFill>
              <a:latin typeface="Roboto Slab"/>
              <a:ea typeface="Roboto Slab"/>
              <a:cs typeface="Roboto Slab"/>
              <a:sym typeface="Roboto Slab"/>
            </a:endParaRPr>
          </a:p>
          <a:p>
            <a:pPr marL="457200" marR="0" lvl="0" indent="-342900" algn="l" rtl="0">
              <a:lnSpc>
                <a:spcPct val="100000"/>
              </a:lnSpc>
              <a:spcBef>
                <a:spcPts val="1000"/>
              </a:spcBef>
              <a:spcAft>
                <a:spcPts val="0"/>
              </a:spcAft>
              <a:buClr>
                <a:srgbClr val="000000"/>
              </a:buClr>
              <a:buSzPts val="1800"/>
              <a:buFont typeface="Roboto Slab"/>
              <a:buChar char="➔"/>
            </a:pPr>
            <a:r>
              <a:rPr lang="en" sz="1800" b="1" i="0" u="none" strike="noStrike" cap="none" dirty="0">
                <a:solidFill>
                  <a:srgbClr val="002060"/>
                </a:solidFill>
                <a:latin typeface="Roboto Slab"/>
                <a:ea typeface="Roboto Slab"/>
                <a:cs typeface="Roboto Slab"/>
                <a:sym typeface="Roboto Slab"/>
              </a:rPr>
              <a:t>Portable &amp; Lightweight system </a:t>
            </a:r>
            <a:endParaRPr sz="1800" b="1" i="0" u="none" strike="noStrike" cap="none" dirty="0">
              <a:solidFill>
                <a:srgbClr val="002060"/>
              </a:solidFill>
              <a:latin typeface="Roboto Slab"/>
              <a:ea typeface="Roboto Slab"/>
              <a:cs typeface="Roboto Slab"/>
              <a:sym typeface="Roboto Slab"/>
            </a:endParaRPr>
          </a:p>
          <a:p>
            <a:pPr marL="457200" marR="0" lvl="0" indent="-342900" algn="l" rtl="0">
              <a:lnSpc>
                <a:spcPct val="100000"/>
              </a:lnSpc>
              <a:spcBef>
                <a:spcPts val="1000"/>
              </a:spcBef>
              <a:spcAft>
                <a:spcPts val="0"/>
              </a:spcAft>
              <a:buClr>
                <a:srgbClr val="000000"/>
              </a:buClr>
              <a:buSzPts val="1800"/>
              <a:buFont typeface="Roboto Slab"/>
              <a:buChar char="➔"/>
            </a:pPr>
            <a:r>
              <a:rPr lang="en" sz="1800" b="1" i="0" u="none" strike="noStrike" cap="none" dirty="0">
                <a:solidFill>
                  <a:srgbClr val="002060"/>
                </a:solidFill>
                <a:latin typeface="Roboto Slab"/>
                <a:ea typeface="Roboto Slab"/>
                <a:cs typeface="Roboto Slab"/>
                <a:sym typeface="Roboto Slab"/>
              </a:rPr>
              <a:t>Cost effective</a:t>
            </a:r>
            <a:endParaRPr sz="1800" b="1" i="0" u="none" strike="noStrike" cap="none" dirty="0">
              <a:solidFill>
                <a:srgbClr val="002060"/>
              </a:solidFill>
              <a:latin typeface="Roboto Slab"/>
              <a:ea typeface="Roboto Slab"/>
              <a:cs typeface="Roboto Slab"/>
              <a:sym typeface="Roboto Slab"/>
            </a:endParaRPr>
          </a:p>
          <a:p>
            <a:pPr marL="457200" marR="0" lvl="0" indent="0" algn="l" rtl="0">
              <a:lnSpc>
                <a:spcPct val="100000"/>
              </a:lnSpc>
              <a:spcBef>
                <a:spcPts val="1000"/>
              </a:spcBef>
              <a:spcAft>
                <a:spcPts val="1000"/>
              </a:spcAft>
              <a:buClr>
                <a:srgbClr val="000000"/>
              </a:buClr>
              <a:buSzPts val="1500"/>
              <a:buFont typeface="Arial"/>
              <a:buNone/>
            </a:pPr>
            <a:endParaRPr sz="1800" b="1" i="0" u="none" strike="noStrike" cap="none" dirty="0">
              <a:solidFill>
                <a:srgbClr val="002060"/>
              </a:solidFill>
              <a:latin typeface="Roboto Slab"/>
              <a:ea typeface="Roboto Slab"/>
              <a:cs typeface="Roboto Slab"/>
              <a:sym typeface="Roboto Slab"/>
            </a:endParaRPr>
          </a:p>
        </p:txBody>
      </p:sp>
      <p:sp>
        <p:nvSpPr>
          <p:cNvPr id="271" name="Google Shape;271;p28"/>
          <p:cNvSpPr txBox="1"/>
          <p:nvPr/>
        </p:nvSpPr>
        <p:spPr>
          <a:xfrm>
            <a:off x="5068675" y="603100"/>
            <a:ext cx="2036100" cy="585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2600" b="1" i="0" u="none" strike="noStrike" cap="none" dirty="0">
                <a:solidFill>
                  <a:srgbClr val="002060"/>
                </a:solidFill>
                <a:latin typeface="Roboto Slab"/>
                <a:ea typeface="Roboto Slab"/>
                <a:cs typeface="Roboto Slab"/>
                <a:sym typeface="Roboto Slab"/>
              </a:rPr>
              <a:t>Limitations</a:t>
            </a:r>
            <a:endParaRPr sz="2600" b="1" i="0" u="none" strike="noStrike" cap="none" dirty="0">
              <a:solidFill>
                <a:srgbClr val="002060"/>
              </a:solidFill>
              <a:latin typeface="Roboto Slab"/>
              <a:ea typeface="Roboto Slab"/>
              <a:cs typeface="Roboto Slab"/>
              <a:sym typeface="Roboto Slab"/>
            </a:endParaRPr>
          </a:p>
        </p:txBody>
      </p:sp>
    </p:spTree>
  </p:cSld>
  <p:clrMapOvr>
    <a:masterClrMapping/>
  </p:clrMapOvr>
  <p:transition spd="slow">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1036749" y="217091"/>
            <a:ext cx="3528812" cy="1028700"/>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pPr lvl="0"/>
            <a:r>
              <a:rPr lang="en" sz="2800" dirty="0" smtClean="0">
                <a:solidFill>
                  <a:srgbClr val="FFFFFF"/>
                </a:solidFill>
              </a:rPr>
              <a:t>Conclusion </a:t>
            </a:r>
            <a:r>
              <a:rPr lang="en" sz="2800" dirty="0" smtClean="0">
                <a:solidFill>
                  <a:schemeClr val="bg1"/>
                </a:solidFill>
              </a:rPr>
              <a:t>:</a:t>
            </a:r>
            <a:endParaRPr sz="2800" dirty="0">
              <a:solidFill>
                <a:schemeClr val="bg1"/>
              </a:solidFill>
            </a:endParaRPr>
          </a:p>
        </p:txBody>
      </p:sp>
      <p:grpSp>
        <p:nvGrpSpPr>
          <p:cNvPr id="2" name="Google Shape;163;p26"/>
          <p:cNvGrpSpPr/>
          <p:nvPr/>
        </p:nvGrpSpPr>
        <p:grpSpPr>
          <a:xfrm>
            <a:off x="386366" y="478767"/>
            <a:ext cx="496595" cy="39055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18</a:t>
            </a:fld>
            <a:endParaRPr>
              <a:solidFill>
                <a:srgbClr val="222222"/>
              </a:solidFill>
            </a:endParaRPr>
          </a:p>
        </p:txBody>
      </p:sp>
      <p:sp>
        <p:nvSpPr>
          <p:cNvPr id="3" name="TextBox 2">
            <a:extLst>
              <a:ext uri="{FF2B5EF4-FFF2-40B4-BE49-F238E27FC236}">
                <a16:creationId xmlns:a16="http://schemas.microsoft.com/office/drawing/2014/main" xmlns="" id="{33EC4A3C-61C1-7D2D-0E4B-A18BF9BFBE65}"/>
              </a:ext>
            </a:extLst>
          </p:cNvPr>
          <p:cNvSpPr txBox="1"/>
          <p:nvPr/>
        </p:nvSpPr>
        <p:spPr>
          <a:xfrm>
            <a:off x="1151302" y="1357848"/>
            <a:ext cx="6466552" cy="3477875"/>
          </a:xfrm>
          <a:prstGeom prst="rect">
            <a:avLst/>
          </a:prstGeom>
          <a:noFill/>
        </p:spPr>
        <p:txBody>
          <a:bodyPr wrap="square">
            <a:spAutoFit/>
          </a:bodyPr>
          <a:lstStyle/>
          <a:p>
            <a:pPr marL="457200" lvl="0" indent="-336550">
              <a:buSzPts val="1700"/>
              <a:buFont typeface="Roboto Slab"/>
              <a:buChar char="➔"/>
            </a:pPr>
            <a:r>
              <a:rPr lang="en-US" sz="2200" b="1" dirty="0" smtClean="0">
                <a:solidFill>
                  <a:srgbClr val="002060"/>
                </a:solidFill>
                <a:latin typeface="Roboto Slab" charset="0"/>
                <a:ea typeface="Roboto Slab" charset="0"/>
                <a:cs typeface="Roboto Slab" charset="0"/>
              </a:rPr>
              <a:t>Gives User Understanding about the Riparian and Forest Ecosystem.</a:t>
            </a:r>
          </a:p>
          <a:p>
            <a:pPr marL="120650" lvl="0" algn="just">
              <a:buSzPts val="1700"/>
            </a:pPr>
            <a:endParaRPr lang="en-US" sz="2200" b="1" dirty="0" smtClean="0">
              <a:solidFill>
                <a:srgbClr val="002060"/>
              </a:solidFill>
              <a:latin typeface="Roboto Slab" charset="0"/>
              <a:ea typeface="Roboto Slab" charset="0"/>
              <a:cs typeface="Roboto Slab" charset="0"/>
            </a:endParaRPr>
          </a:p>
          <a:p>
            <a:pPr marL="457200" lvl="0" indent="-336550">
              <a:buSzPts val="1700"/>
              <a:buFont typeface="Roboto Slab"/>
              <a:buChar char="➔"/>
            </a:pPr>
            <a:r>
              <a:rPr lang="en-US" sz="2200" b="1" dirty="0" smtClean="0">
                <a:solidFill>
                  <a:srgbClr val="002060"/>
                </a:solidFill>
                <a:latin typeface="Roboto Slab" charset="0"/>
                <a:ea typeface="Roboto Slab" charset="0"/>
                <a:cs typeface="Roboto Slab" charset="0"/>
              </a:rPr>
              <a:t>Can Accurately gives the Ecosystem Changes.</a:t>
            </a:r>
          </a:p>
          <a:p>
            <a:pPr marL="120650" lvl="0" algn="just">
              <a:buSzPts val="1700"/>
            </a:pPr>
            <a:endParaRPr lang="en-US" sz="2200" b="1" dirty="0" smtClean="0">
              <a:solidFill>
                <a:srgbClr val="002060"/>
              </a:solidFill>
              <a:latin typeface="Roboto Slab" charset="0"/>
              <a:ea typeface="Roboto Slab" charset="0"/>
              <a:cs typeface="Roboto Slab" charset="0"/>
            </a:endParaRPr>
          </a:p>
          <a:p>
            <a:pPr marL="457200" lvl="0" indent="-336550">
              <a:buSzPts val="1700"/>
              <a:buFont typeface="Roboto Slab"/>
              <a:buChar char="➔"/>
            </a:pPr>
            <a:r>
              <a:rPr lang="en-US" sz="2200" b="1" dirty="0" smtClean="0">
                <a:solidFill>
                  <a:srgbClr val="002060"/>
                </a:solidFill>
                <a:latin typeface="Roboto Slab" charset="0"/>
                <a:ea typeface="Roboto Slab" charset="0"/>
                <a:cs typeface="Roboto Slab" charset="0"/>
              </a:rPr>
              <a:t>System can give Sharpened Result for High Resolution satellite Imagery. </a:t>
            </a:r>
          </a:p>
          <a:p>
            <a:pPr marL="457200" lvl="0" indent="-336550" algn="just">
              <a:buSzPts val="1700"/>
              <a:buFont typeface="Roboto Slab"/>
              <a:buChar char="➔"/>
            </a:pPr>
            <a:endParaRPr lang="en-US" sz="2200" b="1" dirty="0" smtClean="0">
              <a:solidFill>
                <a:srgbClr val="002060"/>
              </a:solidFill>
              <a:latin typeface="Roboto Slab" charset="0"/>
              <a:ea typeface="Roboto Slab" charset="0"/>
              <a:cs typeface="Roboto Slab" charset="0"/>
            </a:endParaRPr>
          </a:p>
          <a:p>
            <a:pPr marL="457200" lvl="0" indent="-336550">
              <a:buSzPts val="1700"/>
              <a:buFont typeface="Roboto Slab"/>
              <a:buChar char="➔"/>
            </a:pPr>
            <a:r>
              <a:rPr lang="en-US" sz="2200" b="1" dirty="0" smtClean="0">
                <a:solidFill>
                  <a:srgbClr val="002060"/>
                </a:solidFill>
                <a:latin typeface="Roboto Slab" charset="0"/>
                <a:ea typeface="Roboto Slab" charset="0"/>
                <a:cs typeface="Roboto Slab" charset="0"/>
              </a:rPr>
              <a:t>Efficient and Cost-Effective Solution</a:t>
            </a:r>
          </a:p>
        </p:txBody>
      </p:sp>
    </p:spTree>
  </p:cSld>
  <p:clrMapOvr>
    <a:masterClrMapping/>
  </p:clrMapOvr>
  <p:transition spd="slow">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2"/>
          <p:cNvSpPr txBox="1"/>
          <p:nvPr/>
        </p:nvSpPr>
        <p:spPr>
          <a:xfrm>
            <a:off x="525643" y="101692"/>
            <a:ext cx="2439000" cy="969466"/>
          </a:xfrm>
          <a:prstGeom prst="rect">
            <a:avLst/>
          </a:prstGeom>
          <a:noFill/>
          <a:ln>
            <a:noFill/>
          </a:ln>
        </p:spPr>
        <p:txBody>
          <a:bodyPr spcFirstLastPara="1" wrap="square" lIns="91425" tIns="91425" rIns="91425" bIns="91425" anchor="t" anchorCtr="0">
            <a:spAutoFit/>
          </a:bodyPr>
          <a:lstStyle/>
          <a:p>
            <a:pPr marL="457200" marR="0" lvl="0" indent="-336550" algn="l" rtl="0">
              <a:lnSpc>
                <a:spcPct val="100000"/>
              </a:lnSpc>
              <a:spcBef>
                <a:spcPts val="0"/>
              </a:spcBef>
              <a:spcAft>
                <a:spcPts val="0"/>
              </a:spcAft>
              <a:buClr>
                <a:srgbClr val="000000"/>
              </a:buClr>
              <a:buSzPts val="1700"/>
              <a:buFont typeface="Nixie One"/>
              <a:buChar char="❖"/>
            </a:pPr>
            <a:r>
              <a:rPr lang="en" sz="1700" b="1" i="0" u="none" strike="noStrike" cap="none" dirty="0">
                <a:solidFill>
                  <a:srgbClr val="000000"/>
                </a:solidFill>
                <a:latin typeface="Nixie One"/>
                <a:ea typeface="Nixie One"/>
                <a:cs typeface="Nixie One"/>
                <a:sym typeface="Nixie One"/>
              </a:rPr>
              <a:t>References:</a:t>
            </a:r>
          </a:p>
          <a:p>
            <a:pPr marL="457200" marR="0" lvl="0" indent="-336550" algn="l" rtl="0">
              <a:lnSpc>
                <a:spcPct val="100000"/>
              </a:lnSpc>
              <a:spcBef>
                <a:spcPts val="0"/>
              </a:spcBef>
              <a:spcAft>
                <a:spcPts val="0"/>
              </a:spcAft>
              <a:buClr>
                <a:srgbClr val="000000"/>
              </a:buClr>
              <a:buSzPts val="1700"/>
              <a:buFont typeface="Nixie One"/>
              <a:buChar char="❖"/>
            </a:pPr>
            <a:endParaRPr lang="en" sz="1700" b="1" dirty="0">
              <a:latin typeface="Nixie One"/>
              <a:ea typeface="Nixie One"/>
              <a:cs typeface="Nixie One"/>
              <a:sym typeface="Nixie One"/>
            </a:endParaRPr>
          </a:p>
          <a:p>
            <a:pPr marL="120650" marR="0" lvl="0" algn="l" rtl="0">
              <a:lnSpc>
                <a:spcPct val="100000"/>
              </a:lnSpc>
              <a:spcBef>
                <a:spcPts val="0"/>
              </a:spcBef>
              <a:spcAft>
                <a:spcPts val="0"/>
              </a:spcAft>
              <a:buClr>
                <a:srgbClr val="000000"/>
              </a:buClr>
              <a:buSzPts val="1700"/>
            </a:pPr>
            <a:endParaRPr sz="1700" b="1" i="0" u="none" strike="noStrike" cap="none" dirty="0">
              <a:solidFill>
                <a:srgbClr val="000000"/>
              </a:solidFill>
              <a:latin typeface="Nixie One"/>
              <a:ea typeface="Nixie One"/>
              <a:cs typeface="Nixie One"/>
              <a:sym typeface="Nixie One"/>
            </a:endParaRPr>
          </a:p>
        </p:txBody>
      </p:sp>
      <p:sp>
        <p:nvSpPr>
          <p:cNvPr id="329" name="Google Shape;329;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19</a:t>
            </a:fld>
            <a:endParaRPr>
              <a:solidFill>
                <a:srgbClr val="222222"/>
              </a:solidFill>
            </a:endParaRPr>
          </a:p>
        </p:txBody>
      </p:sp>
      <p:sp>
        <p:nvSpPr>
          <p:cNvPr id="3" name="TextBox 2">
            <a:extLst>
              <a:ext uri="{FF2B5EF4-FFF2-40B4-BE49-F238E27FC236}">
                <a16:creationId xmlns:a16="http://schemas.microsoft.com/office/drawing/2014/main" xmlns="" id="{F6C106B1-4896-345F-D491-0F8A14727267}"/>
              </a:ext>
            </a:extLst>
          </p:cNvPr>
          <p:cNvSpPr txBox="1"/>
          <p:nvPr/>
        </p:nvSpPr>
        <p:spPr>
          <a:xfrm>
            <a:off x="708660" y="686820"/>
            <a:ext cx="8312498" cy="4581767"/>
          </a:xfrm>
          <a:prstGeom prst="rect">
            <a:avLst/>
          </a:prstGeom>
          <a:noFill/>
        </p:spPr>
        <p:txBody>
          <a:bodyPr wrap="square">
            <a:spAutoFit/>
          </a:bodyPr>
          <a:lstStyle/>
          <a:p>
            <a:pPr marL="342900" marR="72390" lvl="0" indent="-342900" algn="just">
              <a:spcBef>
                <a:spcPts val="590"/>
              </a:spcBef>
              <a:spcAft>
                <a:spcPts val="0"/>
              </a:spcAft>
              <a:buFont typeface="+mj-lt"/>
              <a:buAutoNum type="arabicPeriod"/>
              <a:tabLst>
                <a:tab pos="340360" algn="l"/>
              </a:tabLst>
            </a:pPr>
            <a:r>
              <a:rPr lang="en-US" spc="-5" dirty="0">
                <a:solidFill>
                  <a:srgbClr val="002060"/>
                </a:solidFill>
                <a:effectLst/>
                <a:latin typeface="Roboto Slab" charset="0"/>
                <a:ea typeface="Roboto Slab" charset="0"/>
                <a:cs typeface="Roboto Slab" charset="0"/>
              </a:rPr>
              <a:t>Johansen, Kasper, Nicholas C. Coops, Sarah E. Gergel, and</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Yulia</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Stange</a:t>
            </a:r>
            <a:r>
              <a:rPr lang="en-US" spc="-5" dirty="0">
                <a:solidFill>
                  <a:srgbClr val="002060"/>
                </a:solidFill>
                <a:effectLst/>
                <a:latin typeface="Roboto Slab" charset="0"/>
                <a:ea typeface="Roboto Slab" charset="0"/>
                <a:cs typeface="Roboto Slab" charset="0"/>
              </a:rPr>
              <a:t>. "Application of high spatial resolution satellite</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imagery</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for</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riparian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and</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forest</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ecosystem</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classification."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Remote sensing of Environment 110, no. 1 (2007): 29-44</a:t>
            </a:r>
            <a:r>
              <a:rPr lang="en-US" spc="-5" dirty="0" smtClean="0">
                <a:solidFill>
                  <a:srgbClr val="002060"/>
                </a:solidFill>
                <a:effectLst/>
                <a:latin typeface="Roboto Slab" charset="0"/>
                <a:ea typeface="Roboto Slab" charset="0"/>
                <a:cs typeface="Roboto Slab" charset="0"/>
              </a:rPr>
              <a:t>.</a:t>
            </a:r>
            <a:endParaRPr lang="en-US" spc="-5" dirty="0">
              <a:solidFill>
                <a:srgbClr val="002060"/>
              </a:solidFill>
              <a:effectLst/>
              <a:latin typeface="Roboto Slab" charset="0"/>
              <a:ea typeface="Roboto Slab" charset="0"/>
              <a:cs typeface="Roboto Slab" charset="0"/>
            </a:endParaRPr>
          </a:p>
          <a:p>
            <a:pPr marL="342900" marR="71755" lvl="0" indent="-342900" algn="just">
              <a:spcBef>
                <a:spcPts val="600"/>
              </a:spcBef>
              <a:spcAft>
                <a:spcPts val="0"/>
              </a:spcAft>
              <a:buFont typeface="+mj-lt"/>
              <a:buAutoNum type="arabicPeriod"/>
              <a:tabLst>
                <a:tab pos="315595" algn="l"/>
              </a:tabLst>
            </a:pPr>
            <a:r>
              <a:rPr lang="en-US" spc="-5" dirty="0">
                <a:solidFill>
                  <a:srgbClr val="002060"/>
                </a:solidFill>
                <a:effectLst/>
                <a:latin typeface="Roboto Slab" charset="0"/>
                <a:ea typeface="Roboto Slab" charset="0"/>
                <a:cs typeface="Roboto Slab" charset="0"/>
              </a:rPr>
              <a:t>Rivas-</a:t>
            </a:r>
            <a:r>
              <a:rPr lang="en-US" spc="-5" dirty="0" err="1">
                <a:solidFill>
                  <a:srgbClr val="002060"/>
                </a:solidFill>
                <a:effectLst/>
                <a:latin typeface="Roboto Slab" charset="0"/>
                <a:ea typeface="Roboto Slab" charset="0"/>
                <a:cs typeface="Roboto Slab" charset="0"/>
              </a:rPr>
              <a:t>Fandiño</a:t>
            </a:r>
            <a:r>
              <a:rPr lang="en-US" spc="-5" dirty="0">
                <a:solidFill>
                  <a:srgbClr val="002060"/>
                </a:solidFill>
                <a:effectLst/>
                <a:latin typeface="Roboto Slab" charset="0"/>
                <a:ea typeface="Roboto Slab" charset="0"/>
                <a:cs typeface="Roboto Slab" charset="0"/>
              </a:rPr>
              <a:t>,</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Paula,</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Carolina</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Acuña</a:t>
            </a:r>
            <a:r>
              <a:rPr lang="en-US" spc="-5" dirty="0">
                <a:solidFill>
                  <a:srgbClr val="002060"/>
                </a:solidFill>
                <a:effectLst/>
                <a:latin typeface="Roboto Slab" charset="0"/>
                <a:ea typeface="Roboto Slab" charset="0"/>
                <a:cs typeface="Roboto Slab" charset="0"/>
              </a:rPr>
              <a:t>-Alonso,</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Ana</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Novo,</a:t>
            </a:r>
            <a:r>
              <a:rPr lang="en-US" spc="-21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Fernando</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António</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Leal</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Pacheco,</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and</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Xana</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Álvarez.</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"Assessment of high spatial resolution satellite imagery for</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monitoring riparian vegetation: riverine management in the</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smallholding."</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Environmental</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Monitoring</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and</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Assessment</a:t>
            </a:r>
            <a:r>
              <a:rPr lang="en-US" spc="-21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195, no. 1 (2023): 81.</a:t>
            </a:r>
          </a:p>
          <a:p>
            <a:pPr marL="342900" marR="71120" lvl="0" indent="-342900" algn="just">
              <a:spcBef>
                <a:spcPts val="600"/>
              </a:spcBef>
              <a:spcAft>
                <a:spcPts val="0"/>
              </a:spcAft>
              <a:buFont typeface="+mj-lt"/>
              <a:buAutoNum type="arabicPeriod"/>
              <a:tabLst>
                <a:tab pos="315595" algn="l"/>
              </a:tabLst>
            </a:pPr>
            <a:r>
              <a:rPr lang="en-US" spc="-5" dirty="0" err="1">
                <a:solidFill>
                  <a:srgbClr val="002060"/>
                </a:solidFill>
                <a:effectLst/>
                <a:latin typeface="Roboto Slab" charset="0"/>
                <a:ea typeface="Roboto Slab" charset="0"/>
                <a:cs typeface="Roboto Slab" charset="0"/>
              </a:rPr>
              <a:t>Salovaara</a:t>
            </a:r>
            <a:r>
              <a:rPr lang="en-US" spc="-5" dirty="0">
                <a:solidFill>
                  <a:srgbClr val="002060"/>
                </a:solidFill>
                <a:effectLst/>
                <a:latin typeface="Roboto Slab" charset="0"/>
                <a:ea typeface="Roboto Slab" charset="0"/>
                <a:cs typeface="Roboto Slab" charset="0"/>
              </a:rPr>
              <a:t>, Kati J., </a:t>
            </a:r>
            <a:r>
              <a:rPr lang="en-US" spc="-5" dirty="0" err="1">
                <a:solidFill>
                  <a:srgbClr val="002060"/>
                </a:solidFill>
                <a:effectLst/>
                <a:latin typeface="Roboto Slab" charset="0"/>
                <a:ea typeface="Roboto Slab" charset="0"/>
                <a:cs typeface="Roboto Slab" charset="0"/>
              </a:rPr>
              <a:t>Sirpa</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Thessler</a:t>
            </a:r>
            <a:r>
              <a:rPr lang="en-US" spc="-5" dirty="0">
                <a:solidFill>
                  <a:srgbClr val="002060"/>
                </a:solidFill>
                <a:effectLst/>
                <a:latin typeface="Roboto Slab" charset="0"/>
                <a:ea typeface="Roboto Slab" charset="0"/>
                <a:cs typeface="Roboto Slab" charset="0"/>
              </a:rPr>
              <a:t>, Riffat N. Malik, and Hanna</a:t>
            </a:r>
            <a:r>
              <a:rPr lang="en-US" spc="-210"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Tuomisto</a:t>
            </a:r>
            <a:r>
              <a:rPr lang="en-US" spc="-5" dirty="0">
                <a:solidFill>
                  <a:srgbClr val="002060"/>
                </a:solidFill>
                <a:effectLst/>
                <a:latin typeface="Roboto Slab" charset="0"/>
                <a:ea typeface="Roboto Slab" charset="0"/>
                <a:cs typeface="Roboto Slab" charset="0"/>
              </a:rPr>
              <a:t>. "Classification of Amazonian primary rain forest</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vegetation using Landsat ETM+ satellite imagery." Remote</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Sensing of Environment 97, no. 1 (2005): 39-51.</a:t>
            </a:r>
          </a:p>
          <a:p>
            <a:pPr marL="342900" marR="70485" lvl="0" indent="-342900" algn="just">
              <a:spcBef>
                <a:spcPts val="600"/>
              </a:spcBef>
              <a:spcAft>
                <a:spcPts val="0"/>
              </a:spcAft>
              <a:buFont typeface="+mj-lt"/>
              <a:buAutoNum type="arabicPeriod"/>
              <a:tabLst>
                <a:tab pos="239395" algn="l"/>
              </a:tabLst>
            </a:pPr>
            <a:r>
              <a:rPr lang="en-US" spc="-5" dirty="0" err="1">
                <a:solidFill>
                  <a:srgbClr val="002060"/>
                </a:solidFill>
                <a:effectLst/>
                <a:latin typeface="Roboto Slab" charset="0"/>
                <a:ea typeface="Roboto Slab" charset="0"/>
                <a:cs typeface="Roboto Slab" charset="0"/>
              </a:rPr>
              <a:t>Bekkari</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Aissam</a:t>
            </a:r>
            <a:r>
              <a:rPr lang="en-US" spc="-5" dirty="0">
                <a:solidFill>
                  <a:srgbClr val="002060"/>
                </a:solidFill>
                <a:effectLst/>
                <a:latin typeface="Roboto Slab" charset="0"/>
                <a:ea typeface="Roboto Slab" charset="0"/>
                <a:cs typeface="Roboto Slab" charset="0"/>
              </a:rPr>
              <a:t>, S. </a:t>
            </a:r>
            <a:r>
              <a:rPr lang="en-US" spc="-5" dirty="0" err="1">
                <a:solidFill>
                  <a:srgbClr val="002060"/>
                </a:solidFill>
                <a:effectLst/>
                <a:latin typeface="Roboto Slab" charset="0"/>
                <a:ea typeface="Roboto Slab" charset="0"/>
                <a:cs typeface="Roboto Slab" charset="0"/>
              </a:rPr>
              <a:t>Idbraim</a:t>
            </a:r>
            <a:r>
              <a:rPr lang="en-US" spc="-5" dirty="0">
                <a:solidFill>
                  <a:srgbClr val="002060"/>
                </a:solidFill>
                <a:effectLst/>
                <a:latin typeface="Roboto Slab" charset="0"/>
                <a:ea typeface="Roboto Slab" charset="0"/>
                <a:cs typeface="Roboto Slab" charset="0"/>
              </a:rPr>
              <a:t>, K. </a:t>
            </a:r>
            <a:r>
              <a:rPr lang="en-US" spc="-5" dirty="0" err="1">
                <a:solidFill>
                  <a:srgbClr val="002060"/>
                </a:solidFill>
                <a:effectLst/>
                <a:latin typeface="Roboto Slab" charset="0"/>
                <a:ea typeface="Roboto Slab" charset="0"/>
                <a:cs typeface="Roboto Slab" charset="0"/>
              </a:rPr>
              <a:t>Housni</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Driss</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Mammass</a:t>
            </a:r>
            <a:r>
              <a:rPr lang="en-US" spc="-5" dirty="0">
                <a:solidFill>
                  <a:srgbClr val="002060"/>
                </a:solidFill>
                <a:effectLst/>
                <a:latin typeface="Roboto Slab" charset="0"/>
                <a:ea typeface="Roboto Slab" charset="0"/>
                <a:cs typeface="Roboto Slab" charset="0"/>
              </a:rPr>
              <a:t>, and</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Youssef</a:t>
            </a:r>
            <a:r>
              <a:rPr lang="en-US" spc="5" dirty="0">
                <a:solidFill>
                  <a:srgbClr val="002060"/>
                </a:solidFill>
                <a:effectLst/>
                <a:latin typeface="Roboto Slab" charset="0"/>
                <a:ea typeface="Roboto Slab" charset="0"/>
                <a:cs typeface="Roboto Slab" charset="0"/>
              </a:rPr>
              <a:t> </a:t>
            </a:r>
            <a:r>
              <a:rPr lang="en-US" spc="-5" dirty="0" err="1">
                <a:solidFill>
                  <a:srgbClr val="002060"/>
                </a:solidFill>
                <a:effectLst/>
                <a:latin typeface="Roboto Slab" charset="0"/>
                <a:ea typeface="Roboto Slab" charset="0"/>
                <a:cs typeface="Roboto Slab" charset="0"/>
              </a:rPr>
              <a:t>Chahir</a:t>
            </a:r>
            <a:r>
              <a:rPr lang="en-US" spc="-5" dirty="0">
                <a:solidFill>
                  <a:srgbClr val="002060"/>
                </a:solidFill>
                <a:effectLst/>
                <a:latin typeface="Roboto Slab" charset="0"/>
                <a:ea typeface="Roboto Slab" charset="0"/>
                <a:cs typeface="Roboto Slab" charset="0"/>
              </a:rPr>
              <a:t>.</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"Classification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of</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high-resolution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urban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satellite Images combining SVM and Graph Cuts." In 2010</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5th</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International</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Symposium On I/V Communications and</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Mobile Network, pp. 1-4. IEEE, 2010.</a:t>
            </a:r>
          </a:p>
          <a:p>
            <a:pPr marL="342900" marR="72390" lvl="0" indent="-342900" algn="just">
              <a:spcBef>
                <a:spcPts val="600"/>
              </a:spcBef>
              <a:spcAft>
                <a:spcPts val="0"/>
              </a:spcAft>
              <a:buFont typeface="+mj-lt"/>
              <a:buAutoNum type="arabicPeriod"/>
              <a:tabLst>
                <a:tab pos="315595" algn="l"/>
              </a:tabLst>
            </a:pPr>
            <a:r>
              <a:rPr lang="en-US" spc="-5" dirty="0">
                <a:solidFill>
                  <a:srgbClr val="002060"/>
                </a:solidFill>
                <a:effectLst/>
                <a:latin typeface="Roboto Slab" charset="0"/>
                <a:ea typeface="Roboto Slab" charset="0"/>
                <a:cs typeface="Roboto Slab" charset="0"/>
              </a:rPr>
              <a:t>Tarasova,</a:t>
            </a:r>
            <a:r>
              <a:rPr lang="en-US" spc="3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L.</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V.,</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and</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L.</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N.</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Smirnova.</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"Satellite-based</a:t>
            </a:r>
            <a:r>
              <a:rPr lang="en-US" spc="-3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analysis</a:t>
            </a:r>
            <a:r>
              <a:rPr lang="en-US" spc="-21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of classification algorithms applied to the riparian zone of the</a:t>
            </a:r>
            <a:r>
              <a:rPr lang="en-US" spc="-21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Malaya</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Kokshaga</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river."</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In IOP Conference Series: Earth</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and Environmental Science, vol. 932, no. 1, p. 012012. IOP</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Publishing, 2021.</a:t>
            </a:r>
          </a:p>
          <a:p>
            <a:pPr marL="342900" marR="25400" lvl="0" indent="-342900" algn="just">
              <a:spcBef>
                <a:spcPts val="400"/>
              </a:spcBef>
              <a:spcAft>
                <a:spcPts val="0"/>
              </a:spcAft>
              <a:buFont typeface="+mj-lt"/>
              <a:buAutoNum type="arabicPeriod"/>
              <a:tabLst>
                <a:tab pos="267970" algn="l"/>
              </a:tabLst>
            </a:pPr>
            <a:r>
              <a:rPr lang="en-US" spc="-5" dirty="0">
                <a:solidFill>
                  <a:srgbClr val="002060"/>
                </a:solidFill>
                <a:effectLst/>
                <a:latin typeface="Roboto Slab" charset="0"/>
                <a:ea typeface="Roboto Slab" charset="0"/>
                <a:cs typeface="Roboto Slab" charset="0"/>
              </a:rPr>
              <a:t>Strasser, Thomas, Stefan Lang, L. </a:t>
            </a:r>
            <a:r>
              <a:rPr lang="en-US" spc="-5" dirty="0" err="1">
                <a:solidFill>
                  <a:srgbClr val="002060"/>
                </a:solidFill>
                <a:effectLst/>
                <a:latin typeface="Roboto Slab" charset="0"/>
                <a:ea typeface="Roboto Slab" charset="0"/>
                <a:cs typeface="Roboto Slab" charset="0"/>
              </a:rPr>
              <a:t>Pernkopf</a:t>
            </a:r>
            <a:r>
              <a:rPr lang="en-US" spc="-5" dirty="0">
                <a:solidFill>
                  <a:srgbClr val="002060"/>
                </a:solidFill>
                <a:effectLst/>
                <a:latin typeface="Roboto Slab" charset="0"/>
                <a:ea typeface="Roboto Slab" charset="0"/>
                <a:cs typeface="Roboto Slab" charset="0"/>
              </a:rPr>
              <a:t>, and K. </a:t>
            </a:r>
            <a:r>
              <a:rPr lang="en-US" spc="-5" dirty="0" err="1">
                <a:solidFill>
                  <a:srgbClr val="002060"/>
                </a:solidFill>
                <a:effectLst/>
                <a:latin typeface="Roboto Slab" charset="0"/>
                <a:ea typeface="Roboto Slab" charset="0"/>
                <a:cs typeface="Roboto Slab" charset="0"/>
              </a:rPr>
              <a:t>Paccagnel</a:t>
            </a:r>
            <a:r>
              <a:rPr lang="en-US" spc="-5" dirty="0">
                <a:solidFill>
                  <a:srgbClr val="002060"/>
                </a:solidFill>
                <a:effectLst/>
                <a:latin typeface="Roboto Slab" charset="0"/>
                <a:ea typeface="Roboto Slab" charset="0"/>
                <a:cs typeface="Roboto Slab" charset="0"/>
              </a:rPr>
              <a:t>.</a:t>
            </a:r>
            <a:r>
              <a:rPr lang="en-US" spc="-21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"Object-based class modeling for assessing habitat quality in</a:t>
            </a:r>
            <a:r>
              <a:rPr lang="en-US" spc="5"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riparian forests." Proceedings of GEOBIA</a:t>
            </a:r>
            <a:r>
              <a:rPr lang="en-US" spc="-50" dirty="0">
                <a:solidFill>
                  <a:srgbClr val="002060"/>
                </a:solidFill>
                <a:effectLst/>
                <a:latin typeface="Roboto Slab" charset="0"/>
                <a:ea typeface="Roboto Slab" charset="0"/>
                <a:cs typeface="Roboto Slab" charset="0"/>
              </a:rPr>
              <a:t> </a:t>
            </a:r>
            <a:r>
              <a:rPr lang="en-US" spc="-5" dirty="0">
                <a:solidFill>
                  <a:srgbClr val="002060"/>
                </a:solidFill>
                <a:effectLst/>
                <a:latin typeface="Roboto Slab" charset="0"/>
                <a:ea typeface="Roboto Slab" charset="0"/>
                <a:cs typeface="Roboto Slab" charset="0"/>
              </a:rPr>
              <a:t>(2012): 555-560.</a:t>
            </a:r>
          </a:p>
          <a:p>
            <a:pPr marR="72390" lvl="0" algn="just">
              <a:lnSpc>
                <a:spcPct val="95000"/>
              </a:lnSpc>
              <a:spcBef>
                <a:spcPts val="600"/>
              </a:spcBef>
              <a:spcAft>
                <a:spcPts val="0"/>
              </a:spcAft>
              <a:tabLst>
                <a:tab pos="315595" algn="l"/>
              </a:tabLst>
            </a:pPr>
            <a:endParaRPr lang="en-US" sz="1200" spc="-5" dirty="0">
              <a:solidFill>
                <a:srgbClr val="002060"/>
              </a:solidFill>
              <a:effectLst/>
              <a:latin typeface="Roboto Slab" charset="0"/>
              <a:ea typeface="Roboto Slab" charset="0"/>
              <a:cs typeface="Roboto Slab" charset="0"/>
            </a:endParaRPr>
          </a:p>
        </p:txBody>
      </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5"/>
          <p:cNvSpPr txBox="1">
            <a:spLocks noGrp="1"/>
          </p:cNvSpPr>
          <p:nvPr>
            <p:ph type="ctrTitle"/>
          </p:nvPr>
        </p:nvSpPr>
        <p:spPr>
          <a:xfrm>
            <a:off x="3588630" y="218939"/>
            <a:ext cx="5368626" cy="4211393"/>
          </a:xfrm>
          <a:prstGeom prst="rect">
            <a:avLst/>
          </a:prstGeom>
          <a:noFill/>
          <a:ln>
            <a:noFill/>
          </a:ln>
        </p:spPr>
        <p:txBody>
          <a:bodyPr spcFirstLastPara="1" wrap="square" lIns="91425" tIns="91425" rIns="91425" bIns="91425" anchor="b" anchorCtr="0">
            <a:noAutofit/>
          </a:bodyPr>
          <a:lstStyle/>
          <a:p>
            <a:pPr marL="457200" lvl="0" indent="-342900" algn="l" rtl="0">
              <a:lnSpc>
                <a:spcPct val="150000"/>
              </a:lnSpc>
              <a:spcBef>
                <a:spcPts val="0"/>
              </a:spcBef>
              <a:spcAft>
                <a:spcPts val="0"/>
              </a:spcAft>
              <a:buSzPts val="1800"/>
              <a:buFont typeface="Wingdings" panose="05000000000000000000" pitchFamily="2" charset="2"/>
              <a:buChar char="§"/>
            </a:pPr>
            <a:r>
              <a:rPr lang="en" sz="2400" dirty="0">
                <a:latin typeface="Roboto Slab" charset="0"/>
                <a:ea typeface="Roboto Slab" charset="0"/>
                <a:cs typeface="Roboto Slab" charset="0"/>
              </a:rPr>
              <a:t>Introduction</a:t>
            </a:r>
            <a:endParaRPr lang="en-US"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Wingdings" panose="05000000000000000000" pitchFamily="2" charset="2"/>
              <a:buChar char="§"/>
            </a:pPr>
            <a:r>
              <a:rPr lang="en-US" sz="2400" dirty="0">
                <a:latin typeface="Roboto Slab" charset="0"/>
                <a:ea typeface="Roboto Slab" charset="0"/>
                <a:cs typeface="Roboto Slab" charset="0"/>
              </a:rPr>
              <a:t>Literature Survey</a:t>
            </a:r>
            <a:endParaRPr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Noto Sans Symbols"/>
              <a:buChar char="▪"/>
            </a:pPr>
            <a:r>
              <a:rPr lang="en" sz="2400" dirty="0">
                <a:latin typeface="Roboto Slab" charset="0"/>
                <a:ea typeface="Roboto Slab" charset="0"/>
                <a:cs typeface="Roboto Slab" charset="0"/>
              </a:rPr>
              <a:t>Novelty</a:t>
            </a:r>
            <a:endParaRPr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Noto Sans Symbols"/>
              <a:buChar char="▪"/>
            </a:pPr>
            <a:r>
              <a:rPr lang="en" sz="2400" dirty="0">
                <a:latin typeface="Roboto Slab" charset="0"/>
                <a:ea typeface="Roboto Slab" charset="0"/>
                <a:cs typeface="Roboto Slab" charset="0"/>
              </a:rPr>
              <a:t>Methodology</a:t>
            </a:r>
            <a:endParaRPr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Noto Sans Symbols"/>
              <a:buChar char="▪"/>
            </a:pPr>
            <a:r>
              <a:rPr lang="en" sz="2400" dirty="0">
                <a:latin typeface="Roboto Slab" charset="0"/>
                <a:ea typeface="Roboto Slab" charset="0"/>
                <a:cs typeface="Roboto Slab" charset="0"/>
              </a:rPr>
              <a:t>Results</a:t>
            </a:r>
            <a:endParaRPr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Noto Sans Symbols"/>
              <a:buChar char="▪"/>
            </a:pPr>
            <a:r>
              <a:rPr lang="en" sz="2400" dirty="0">
                <a:latin typeface="Roboto Slab" charset="0"/>
                <a:ea typeface="Roboto Slab" charset="0"/>
                <a:cs typeface="Roboto Slab" charset="0"/>
              </a:rPr>
              <a:t>Advantages and Limitations</a:t>
            </a:r>
            <a:endParaRPr sz="2400" dirty="0">
              <a:latin typeface="Roboto Slab" charset="0"/>
              <a:ea typeface="Roboto Slab" charset="0"/>
              <a:cs typeface="Roboto Slab" charset="0"/>
            </a:endParaRPr>
          </a:p>
          <a:p>
            <a:pPr marL="457200" lvl="0" indent="-342900" algn="l" rtl="0">
              <a:lnSpc>
                <a:spcPct val="150000"/>
              </a:lnSpc>
              <a:spcBef>
                <a:spcPts val="0"/>
              </a:spcBef>
              <a:spcAft>
                <a:spcPts val="0"/>
              </a:spcAft>
              <a:buSzPts val="1800"/>
              <a:buFont typeface="Noto Sans Symbols"/>
              <a:buChar char="▪"/>
            </a:pPr>
            <a:r>
              <a:rPr lang="en" sz="2400" dirty="0">
                <a:latin typeface="Roboto Slab" charset="0"/>
                <a:ea typeface="Roboto Slab" charset="0"/>
                <a:cs typeface="Roboto Slab" charset="0"/>
              </a:rPr>
              <a:t>Conclusion</a:t>
            </a:r>
            <a:endParaRPr sz="2400" dirty="0">
              <a:latin typeface="Roboto Slab" charset="0"/>
              <a:ea typeface="Roboto Slab" charset="0"/>
              <a:cs typeface="Roboto Slab" charset="0"/>
            </a:endParaRPr>
          </a:p>
        </p:txBody>
      </p:sp>
      <p:sp>
        <p:nvSpPr>
          <p:cNvPr id="156" name="Google Shape;156;p25"/>
          <p:cNvSpPr txBox="1"/>
          <p:nvPr/>
        </p:nvSpPr>
        <p:spPr>
          <a:xfrm>
            <a:off x="0" y="-1"/>
            <a:ext cx="3470856" cy="5143501"/>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pPr marL="457200" marR="0" lvl="0" indent="-457200" algn="ctr" rtl="0">
              <a:lnSpc>
                <a:spcPct val="100000"/>
              </a:lnSpc>
              <a:spcBef>
                <a:spcPts val="0"/>
              </a:spcBef>
              <a:spcAft>
                <a:spcPts val="0"/>
              </a:spcAft>
              <a:buClr>
                <a:schemeClr val="lt1"/>
              </a:buClr>
              <a:buSzPts val="4000"/>
              <a:buFont typeface="Roboto Slab"/>
              <a:buChar char="❖"/>
            </a:pPr>
            <a:r>
              <a:rPr lang="en" sz="4000" b="0" i="0" u="none" strike="noStrike" cap="none" dirty="0">
                <a:solidFill>
                  <a:schemeClr val="bg1"/>
                </a:solidFill>
                <a:latin typeface="Roboto Slab"/>
                <a:ea typeface="Roboto Slab"/>
                <a:cs typeface="Roboto Slab"/>
                <a:sym typeface="Roboto Slab"/>
              </a:rPr>
              <a:t>Contents</a:t>
            </a:r>
            <a:endParaRPr sz="4000" b="0" i="0" u="none" strike="noStrike" cap="none" dirty="0">
              <a:solidFill>
                <a:schemeClr val="bg1"/>
              </a:solidFill>
              <a:latin typeface="Roboto Slab"/>
              <a:ea typeface="Roboto Slab"/>
              <a:cs typeface="Roboto Slab"/>
              <a:sym typeface="Roboto Slab"/>
            </a:endParaRPr>
          </a:p>
        </p:txBody>
      </p:sp>
      <p:sp>
        <p:nvSpPr>
          <p:cNvPr id="157" name="Google Shape;157;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2</a:t>
            </a:fld>
            <a:endParaRPr>
              <a:solidFill>
                <a:srgbClr val="222222"/>
              </a:solidFill>
            </a:endParaRPr>
          </a:p>
        </p:txBody>
      </p:sp>
    </p:spTree>
    <p:extLst>
      <p:ext uri="{BB962C8B-B14F-4D97-AF65-F5344CB8AC3E}">
        <p14:creationId xmlns:p14="http://schemas.microsoft.com/office/powerpoint/2010/main" xmlns="" val="2089786674"/>
      </p:ext>
    </p:extLst>
  </p:cSld>
  <p:clrMapOvr>
    <a:masterClrMapping/>
  </p:clrMapOvr>
  <p:transition spd="slow">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txBox="1"/>
          <p:nvPr/>
        </p:nvSpPr>
        <p:spPr>
          <a:xfrm>
            <a:off x="2368550" y="2225820"/>
            <a:ext cx="4593750" cy="923400"/>
          </a:xfrm>
          <a:prstGeom prst="rect">
            <a:avLst/>
          </a:prstGeom>
          <a:solidFill>
            <a:schemeClr val="accent1">
              <a:lumMod val="75000"/>
              <a:lumOff val="25000"/>
            </a:schemeClr>
          </a:solid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 sz="4800" i="0" u="none" strike="noStrike" cap="none" dirty="0">
                <a:solidFill>
                  <a:schemeClr val="lt1"/>
                </a:solidFill>
                <a:latin typeface="Roboto Slab Medium"/>
                <a:ea typeface="Roboto Slab Medium"/>
                <a:cs typeface="Roboto Slab Medium"/>
                <a:sym typeface="Roboto Slab Medium"/>
              </a:rPr>
              <a:t>THANK YOU</a:t>
            </a:r>
            <a:endParaRPr sz="4800" i="0" u="none" strike="noStrike" cap="none" dirty="0">
              <a:solidFill>
                <a:schemeClr val="lt1"/>
              </a:solidFill>
              <a:latin typeface="Roboto Slab Medium"/>
              <a:ea typeface="Roboto Slab Medium"/>
              <a:cs typeface="Roboto Slab Medium"/>
              <a:sym typeface="Roboto Slab Medium"/>
            </a:endParaRPr>
          </a:p>
        </p:txBody>
      </p:sp>
      <p:sp>
        <p:nvSpPr>
          <p:cNvPr id="342" name="Google Shape;342;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20</a:t>
            </a:fld>
            <a:endParaRPr>
              <a:solidFill>
                <a:srgbClr val="222222"/>
              </a:solidFill>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1036749" y="217091"/>
            <a:ext cx="3528812" cy="1028700"/>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800" dirty="0">
                <a:solidFill>
                  <a:schemeClr val="bg1"/>
                </a:solidFill>
              </a:rPr>
              <a:t>INTRODUCTION:</a:t>
            </a:r>
            <a:endParaRPr sz="2800" dirty="0">
              <a:solidFill>
                <a:schemeClr val="bg1"/>
              </a:solidFill>
            </a:endParaRPr>
          </a:p>
        </p:txBody>
      </p:sp>
      <p:grpSp>
        <p:nvGrpSpPr>
          <p:cNvPr id="163" name="Google Shape;163;p26"/>
          <p:cNvGrpSpPr/>
          <p:nvPr/>
        </p:nvGrpSpPr>
        <p:grpSpPr>
          <a:xfrm>
            <a:off x="386366" y="478767"/>
            <a:ext cx="496595" cy="39055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3</a:t>
            </a:fld>
            <a:endParaRPr>
              <a:solidFill>
                <a:srgbClr val="222222"/>
              </a:solidFill>
            </a:endParaRPr>
          </a:p>
        </p:txBody>
      </p:sp>
      <p:sp>
        <p:nvSpPr>
          <p:cNvPr id="3" name="TextBox 2">
            <a:extLst>
              <a:ext uri="{FF2B5EF4-FFF2-40B4-BE49-F238E27FC236}">
                <a16:creationId xmlns:a16="http://schemas.microsoft.com/office/drawing/2014/main" xmlns="" id="{33EC4A3C-61C1-7D2D-0E4B-A18BF9BFBE65}"/>
              </a:ext>
            </a:extLst>
          </p:cNvPr>
          <p:cNvSpPr txBox="1"/>
          <p:nvPr/>
        </p:nvSpPr>
        <p:spPr>
          <a:xfrm>
            <a:off x="256220" y="1492123"/>
            <a:ext cx="8707476" cy="2912451"/>
          </a:xfrm>
          <a:prstGeom prst="rect">
            <a:avLst/>
          </a:prstGeom>
          <a:noFill/>
        </p:spPr>
        <p:txBody>
          <a:bodyPr wrap="square">
            <a:spAutoFit/>
          </a:bodyPr>
          <a:lstStyle/>
          <a:p>
            <a:pPr marL="342900" indent="-342900" algn="just">
              <a:buFont typeface="Wingdings" panose="05000000000000000000" pitchFamily="2" charset="2"/>
              <a:buChar char="§"/>
            </a:pPr>
            <a:r>
              <a:rPr lang="en-US" sz="2000" b="1" i="0" dirty="0" smtClean="0">
                <a:solidFill>
                  <a:srgbClr val="002060"/>
                </a:solidFill>
                <a:effectLst/>
                <a:latin typeface="Roboto Slab" charset="0"/>
                <a:ea typeface="Roboto Slab" charset="0"/>
                <a:cs typeface="Roboto Slab" charset="0"/>
              </a:rPr>
              <a:t>Manual classification of ecosystems using satellite imagery is prone to accuracy issues, leading to incorrect identification.</a:t>
            </a:r>
          </a:p>
          <a:p>
            <a:pPr algn="just"/>
            <a:endParaRPr lang="en-US" sz="2000" b="1" dirty="0" smtClean="0">
              <a:solidFill>
                <a:srgbClr val="002060"/>
              </a:solidFill>
              <a:latin typeface="Roboto Slab" charset="0"/>
              <a:ea typeface="Roboto Slab" charset="0"/>
              <a:cs typeface="Roboto Slab" charset="0"/>
            </a:endParaRPr>
          </a:p>
          <a:p>
            <a:pPr marL="342900" indent="-342900" algn="just">
              <a:buFont typeface="Wingdings" panose="05000000000000000000" pitchFamily="2" charset="2"/>
              <a:buChar char="§"/>
            </a:pPr>
            <a:r>
              <a:rPr lang="en-US" sz="2000" b="1" i="0" dirty="0" smtClean="0">
                <a:solidFill>
                  <a:srgbClr val="002060"/>
                </a:solidFill>
                <a:effectLst/>
                <a:latin typeface="Roboto Slab" charset="0"/>
                <a:ea typeface="Roboto Slab" charset="0"/>
                <a:cs typeface="Roboto Slab" charset="0"/>
              </a:rPr>
              <a:t>Analyze riparian &amp; forest Ecosystem change, over a 10-year period.</a:t>
            </a:r>
          </a:p>
          <a:p>
            <a:pPr algn="just"/>
            <a:endParaRPr lang="en-US" sz="2000" b="1" dirty="0" smtClean="0">
              <a:solidFill>
                <a:srgbClr val="002060"/>
              </a:solidFill>
              <a:latin typeface="Roboto Slab" charset="0"/>
              <a:ea typeface="Roboto Slab" charset="0"/>
              <a:cs typeface="Roboto Slab" charset="0"/>
            </a:endParaRPr>
          </a:p>
          <a:p>
            <a:pPr marL="342900" indent="-342900" algn="just">
              <a:buFont typeface="Wingdings" panose="05000000000000000000" pitchFamily="2" charset="2"/>
              <a:buChar char="§"/>
            </a:pPr>
            <a:r>
              <a:rPr lang="en-US" sz="2000" b="1" dirty="0" smtClean="0">
                <a:solidFill>
                  <a:srgbClr val="002060"/>
                </a:solidFill>
                <a:latin typeface="Roboto Slab" charset="0"/>
                <a:ea typeface="Roboto Slab" charset="0"/>
                <a:cs typeface="Roboto Slab" charset="0"/>
              </a:rPr>
              <a:t>By using  Computer Vision Approach.</a:t>
            </a:r>
          </a:p>
          <a:p>
            <a:pPr marL="342900" indent="-342900" algn="just">
              <a:buFont typeface="Wingdings" panose="05000000000000000000" pitchFamily="2" charset="2"/>
              <a:buChar char="§"/>
            </a:pPr>
            <a:endParaRPr lang="en-US" sz="2000" b="1" dirty="0" smtClean="0">
              <a:solidFill>
                <a:srgbClr val="002060"/>
              </a:solidFill>
              <a:latin typeface="Roboto Slab" charset="0"/>
              <a:ea typeface="Roboto Slab" charset="0"/>
              <a:cs typeface="Roboto Slab" charset="0"/>
            </a:endParaRPr>
          </a:p>
          <a:p>
            <a:pPr marL="342900" indent="-342900" algn="just">
              <a:buFont typeface="Wingdings" panose="05000000000000000000" pitchFamily="2" charset="2"/>
              <a:buChar char="§"/>
            </a:pPr>
            <a:r>
              <a:rPr lang="en-US" sz="2000" b="1" i="0" dirty="0" smtClean="0">
                <a:solidFill>
                  <a:srgbClr val="002060"/>
                </a:solidFill>
                <a:effectLst/>
                <a:latin typeface="Roboto Slab" charset="0"/>
                <a:ea typeface="Roboto Slab" charset="0"/>
                <a:cs typeface="Roboto Slab" charset="0"/>
              </a:rPr>
              <a:t>Total area of vegetation and perimeter calculated for identified ecosystem analysis.</a:t>
            </a:r>
            <a:endParaRPr lang="en-US" sz="2000" b="1" dirty="0">
              <a:solidFill>
                <a:srgbClr val="002060"/>
              </a:solidFill>
              <a:latin typeface="Roboto Slab" charset="0"/>
              <a:ea typeface="Roboto Slab" charset="0"/>
              <a:cs typeface="Roboto Slab" charset="0"/>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p:nvPr/>
        </p:nvSpPr>
        <p:spPr>
          <a:xfrm>
            <a:off x="298150" y="-2825"/>
            <a:ext cx="6113100" cy="5143500"/>
          </a:xfrm>
          <a:prstGeom prst="flowChartDelay">
            <a:avLst/>
          </a:prstGeom>
          <a:solidFill>
            <a:schemeClr val="tx1">
              <a:lumMod val="75000"/>
              <a:lumOff val="2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27"/>
          <p:cNvSpPr txBox="1"/>
          <p:nvPr/>
        </p:nvSpPr>
        <p:spPr>
          <a:xfrm>
            <a:off x="123550" y="2092930"/>
            <a:ext cx="5994600" cy="738900"/>
          </a:xfrm>
          <a:prstGeom prst="rect">
            <a:avLst/>
          </a:prstGeom>
          <a:noFill/>
          <a:ln>
            <a:noFill/>
          </a:ln>
        </p:spPr>
        <p:txBody>
          <a:bodyPr spcFirstLastPara="1" wrap="square" lIns="91425" tIns="91425" rIns="91425" bIns="91425" anchor="t" anchorCtr="0">
            <a:spAutoFit/>
          </a:bodyPr>
          <a:lstStyle/>
          <a:p>
            <a:pPr marL="457200" marR="0" lvl="0" indent="-425450" algn="ctr" rtl="0">
              <a:lnSpc>
                <a:spcPct val="100000"/>
              </a:lnSpc>
              <a:spcBef>
                <a:spcPts val="0"/>
              </a:spcBef>
              <a:spcAft>
                <a:spcPts val="0"/>
              </a:spcAft>
              <a:buClr>
                <a:schemeClr val="lt1"/>
              </a:buClr>
              <a:buSzPts val="3100"/>
              <a:buFont typeface="Roboto Slab"/>
              <a:buChar char="❖"/>
            </a:pPr>
            <a:r>
              <a:rPr lang="en" sz="3600" b="1" i="0" u="none" strike="noStrike" cap="none" dirty="0">
                <a:solidFill>
                  <a:schemeClr val="bg1"/>
                </a:solidFill>
                <a:latin typeface="Roboto Slab"/>
                <a:ea typeface="Roboto Slab"/>
                <a:cs typeface="Roboto Slab"/>
                <a:sym typeface="Roboto Slab"/>
              </a:rPr>
              <a:t>LITERATURE SURVEY</a:t>
            </a:r>
            <a:endParaRPr sz="1400" b="0" i="0" u="none" strike="noStrike" cap="none" dirty="0">
              <a:solidFill>
                <a:schemeClr val="bg1"/>
              </a:solidFill>
              <a:latin typeface="Arial"/>
              <a:ea typeface="Arial"/>
              <a:cs typeface="Arial"/>
              <a:sym typeface="Arial"/>
            </a:endParaRPr>
          </a:p>
        </p:txBody>
      </p:sp>
      <p:sp>
        <p:nvSpPr>
          <p:cNvPr id="178" name="Google Shape;17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4</a:t>
            </a:fld>
            <a:endParaRPr>
              <a:solidFill>
                <a:srgbClr val="222222"/>
              </a:solidFill>
            </a:endParaRPr>
          </a:p>
        </p:txBody>
      </p:sp>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body" idx="1"/>
          </p:nvPr>
        </p:nvSpPr>
        <p:spPr>
          <a:xfrm>
            <a:off x="3324899" y="533649"/>
            <a:ext cx="2638020" cy="4441739"/>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228600" indent="0" algn="l" rtl="0" fontAlgn="base">
              <a:spcBef>
                <a:spcPts val="0"/>
              </a:spcBef>
              <a:spcAft>
                <a:spcPts val="0"/>
              </a:spcAft>
            </a:pPr>
            <a:r>
              <a:rPr lang="en" sz="1600" b="1" dirty="0">
                <a:solidFill>
                  <a:srgbClr val="002060"/>
                </a:solidFill>
                <a:latin typeface="Roboto Slab" charset="0"/>
                <a:ea typeface="Roboto Slab" charset="0"/>
                <a:cs typeface="Roboto Slab" charset="0"/>
                <a:sym typeface="Arial"/>
              </a:rPr>
              <a:t> Satellite Imagery For Monitoring Vegetation</a:t>
            </a:r>
          </a:p>
          <a:p>
            <a:pPr marL="228600" indent="0" algn="l" rtl="0" fontAlgn="base">
              <a:spcBef>
                <a:spcPts val="0"/>
              </a:spcBef>
              <a:spcAft>
                <a:spcPts val="0"/>
              </a:spcAft>
            </a:pPr>
            <a:r>
              <a:rPr lang="en" sz="1600" b="1" dirty="0">
                <a:solidFill>
                  <a:srgbClr val="002060"/>
                </a:solidFill>
                <a:latin typeface="Roboto Slab" charset="0"/>
                <a:ea typeface="Roboto Slab" charset="0"/>
                <a:cs typeface="Roboto Slab" charset="0"/>
                <a:sym typeface="Arial"/>
              </a:rPr>
              <a:t>                </a:t>
            </a:r>
            <a:r>
              <a:rPr lang="en" sz="1400" dirty="0">
                <a:solidFill>
                  <a:srgbClr val="002060"/>
                </a:solidFill>
                <a:latin typeface="Roboto Slab" charset="0"/>
                <a:ea typeface="Roboto Slab" charset="0"/>
                <a:cs typeface="Roboto Slab" charset="0"/>
                <a:sym typeface="Arial"/>
              </a:rPr>
              <a:t>[2]</a:t>
            </a:r>
          </a:p>
          <a:p>
            <a:pPr marL="228600" indent="0" algn="l" fontAlgn="base">
              <a:spcBef>
                <a:spcPts val="0"/>
              </a:spcBef>
            </a:pPr>
            <a:endParaRPr lang="en" sz="1400" dirty="0">
              <a:solidFill>
                <a:srgbClr val="002060"/>
              </a:solidFill>
              <a:latin typeface="Roboto Slab" charset="0"/>
              <a:ea typeface="Roboto Slab" charset="0"/>
              <a:cs typeface="Roboto Slab" charset="0"/>
              <a:sym typeface="Arial"/>
            </a:endParaRPr>
          </a:p>
          <a:p>
            <a:pPr marL="400050" indent="-171450" algn="just" fontAlgn="base">
              <a:buFont typeface="Arial" panose="020B0604020202020204" pitchFamily="34" charset="0"/>
              <a:buChar char="•"/>
            </a:pPr>
            <a:r>
              <a:rPr lang="en-US" sz="1200" b="0" i="0" u="none" strike="noStrike" dirty="0">
                <a:solidFill>
                  <a:srgbClr val="002060"/>
                </a:solidFill>
                <a:effectLst/>
                <a:latin typeface="Roboto Slab" charset="0"/>
                <a:ea typeface="Roboto Slab" charset="0"/>
                <a:cs typeface="Roboto Slab" charset="0"/>
              </a:rPr>
              <a:t>RSQI tool for Monitoring Riparian, With Accuracy of 92% and a kappa index value of 0.88.</a:t>
            </a:r>
          </a:p>
          <a:p>
            <a:pPr marL="400050" indent="-171450" algn="just" fontAlgn="base">
              <a:buFont typeface="Arial" panose="020B0604020202020204" pitchFamily="34" charset="0"/>
              <a:buChar char="•"/>
            </a:pPr>
            <a:r>
              <a:rPr lang="en-US" sz="1200" dirty="0">
                <a:solidFill>
                  <a:srgbClr val="002060"/>
                </a:solidFill>
                <a:latin typeface="Roboto Slab" charset="0"/>
                <a:ea typeface="Roboto Slab" charset="0"/>
                <a:cs typeface="Roboto Slab" charset="0"/>
              </a:rPr>
              <a:t>Uses High Resolution satellite Imagery </a:t>
            </a:r>
            <a:endParaRPr lang="en-US" sz="1200" b="0" i="0" u="none" strike="noStrike" dirty="0">
              <a:solidFill>
                <a:srgbClr val="002060"/>
              </a:solidFill>
              <a:effectLst/>
              <a:latin typeface="Roboto Slab" charset="0"/>
              <a:ea typeface="Roboto Slab" charset="0"/>
              <a:cs typeface="Roboto Slab" charset="0"/>
            </a:endParaRPr>
          </a:p>
          <a:p>
            <a:pPr marL="228600" indent="0" algn="just" fontAlgn="base">
              <a:spcBef>
                <a:spcPts val="0"/>
              </a:spcBef>
            </a:pPr>
            <a:endParaRPr lang="en" sz="1200" dirty="0">
              <a:solidFill>
                <a:srgbClr val="000000"/>
              </a:solidFill>
              <a:latin typeface="Arial"/>
              <a:ea typeface="Arial"/>
              <a:cs typeface="Arial"/>
              <a:sym typeface="Arial"/>
            </a:endParaRPr>
          </a:p>
          <a:p>
            <a:pPr marL="228600" indent="0" rtl="0" fontAlgn="base">
              <a:spcBef>
                <a:spcPts val="0"/>
              </a:spcBef>
              <a:spcAft>
                <a:spcPts val="0"/>
              </a:spcAft>
            </a:pPr>
            <a:endParaRPr lang="en" sz="1400" dirty="0">
              <a:solidFill>
                <a:srgbClr val="000000"/>
              </a:solidFill>
              <a:latin typeface="Arial"/>
              <a:ea typeface="Arial"/>
              <a:cs typeface="Arial"/>
              <a:sym typeface="Arial"/>
            </a:endParaRPr>
          </a:p>
          <a:p>
            <a:pPr marL="228600" indent="0" rtl="0" fontAlgn="base">
              <a:spcBef>
                <a:spcPts val="0"/>
              </a:spcBef>
              <a:spcAft>
                <a:spcPts val="0"/>
              </a:spcAft>
            </a:pPr>
            <a:endParaRPr lang="en" sz="1400" dirty="0">
              <a:solidFill>
                <a:srgbClr val="000000"/>
              </a:solidFill>
              <a:latin typeface="Arial"/>
              <a:ea typeface="Arial"/>
              <a:cs typeface="Arial"/>
              <a:sym typeface="Arial"/>
            </a:endParaRPr>
          </a:p>
          <a:p>
            <a:pPr marL="228600" indent="0" rtl="0" fontAlgn="base">
              <a:spcBef>
                <a:spcPts val="0"/>
              </a:spcBef>
              <a:spcAft>
                <a:spcPts val="0"/>
              </a:spcAft>
            </a:pPr>
            <a:endParaRPr lang="en" sz="1400" dirty="0">
              <a:solidFill>
                <a:srgbClr val="000000"/>
              </a:solidFill>
              <a:latin typeface="Arial"/>
              <a:ea typeface="Arial"/>
              <a:cs typeface="Arial"/>
              <a:sym typeface="Arial"/>
            </a:endParaRPr>
          </a:p>
          <a:p>
            <a:pPr marL="228600" indent="0" rtl="0" fontAlgn="base">
              <a:spcBef>
                <a:spcPts val="0"/>
              </a:spcBef>
              <a:spcAft>
                <a:spcPts val="0"/>
              </a:spcAft>
            </a:pPr>
            <a:endParaRPr sz="1200" dirty="0">
              <a:solidFill>
                <a:schemeClr val="bg2">
                  <a:lumMod val="50000"/>
                </a:schemeClr>
              </a:solidFill>
              <a:latin typeface="Arial"/>
              <a:ea typeface="Arial"/>
              <a:cs typeface="Arial"/>
              <a:sym typeface="Arial"/>
            </a:endParaRPr>
          </a:p>
        </p:txBody>
      </p:sp>
      <p:sp>
        <p:nvSpPr>
          <p:cNvPr id="184" name="Google Shape;184;p28"/>
          <p:cNvSpPr txBox="1">
            <a:spLocks noGrp="1"/>
          </p:cNvSpPr>
          <p:nvPr>
            <p:ph type="body" idx="4294967295"/>
          </p:nvPr>
        </p:nvSpPr>
        <p:spPr>
          <a:xfrm>
            <a:off x="6161486" y="528741"/>
            <a:ext cx="2548800" cy="4439372"/>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38100" indent="0" algn="ctr" rtl="0" fontAlgn="base">
              <a:spcBef>
                <a:spcPts val="0"/>
              </a:spcBef>
              <a:spcAft>
                <a:spcPts val="0"/>
              </a:spcAft>
              <a:buNone/>
            </a:pPr>
            <a:r>
              <a:rPr lang="en-US" sz="1600" b="1" i="0" u="none" strike="noStrike" dirty="0">
                <a:solidFill>
                  <a:srgbClr val="002060"/>
                </a:solidFill>
                <a:effectLst/>
                <a:latin typeface="Roboto Slab" charset="0"/>
                <a:ea typeface="Roboto Slab" charset="0"/>
                <a:cs typeface="Roboto Slab" charset="0"/>
              </a:rPr>
              <a:t>Satellite-based analysis of classification algorithms </a:t>
            </a:r>
            <a:r>
              <a:rPr lang="en" sz="1400" dirty="0">
                <a:solidFill>
                  <a:srgbClr val="002060"/>
                </a:solidFill>
                <a:latin typeface="Roboto Slab" charset="0"/>
                <a:ea typeface="Roboto Slab" charset="0"/>
                <a:cs typeface="Roboto Slab" charset="0"/>
                <a:sym typeface="Arial"/>
              </a:rPr>
              <a:t>[3]</a:t>
            </a:r>
          </a:p>
          <a:p>
            <a:pPr marL="285750" lvl="0" indent="-108839" algn="ctr" rtl="0">
              <a:lnSpc>
                <a:spcPct val="100000"/>
              </a:lnSpc>
              <a:spcBef>
                <a:spcPts val="0"/>
              </a:spcBef>
              <a:spcAft>
                <a:spcPts val="0"/>
              </a:spcAft>
              <a:buSzPts val="2786"/>
              <a:buFont typeface="Arial"/>
              <a:buNone/>
            </a:pPr>
            <a:endParaRPr lang="en" sz="1400" dirty="0">
              <a:solidFill>
                <a:srgbClr val="002060"/>
              </a:solidFill>
              <a:latin typeface="Roboto Slab" charset="0"/>
              <a:ea typeface="Roboto Slab" charset="0"/>
              <a:cs typeface="Roboto Slab" charset="0"/>
              <a:sym typeface="Arial"/>
            </a:endParaRPr>
          </a:p>
          <a:p>
            <a:pPr marL="285750" lvl="0" indent="-241300" algn="just" rtl="0">
              <a:lnSpc>
                <a:spcPct val="115000"/>
              </a:lnSpc>
              <a:spcBef>
                <a:spcPts val="0"/>
              </a:spcBef>
              <a:spcAft>
                <a:spcPts val="0"/>
              </a:spcAft>
              <a:buSzPts val="1100"/>
              <a:buFont typeface="Arial"/>
              <a:buChar char="●"/>
            </a:pPr>
            <a:r>
              <a:rPr lang="en-US" sz="1200" b="0" i="0" u="none" strike="noStrike" dirty="0">
                <a:solidFill>
                  <a:srgbClr val="002060"/>
                </a:solidFill>
                <a:effectLst/>
                <a:latin typeface="Roboto Slab" charset="0"/>
                <a:ea typeface="Roboto Slab" charset="0"/>
                <a:cs typeface="Roboto Slab" charset="0"/>
              </a:rPr>
              <a:t>Classification of satellite images Using  ML,DT,NN.</a:t>
            </a:r>
          </a:p>
          <a:p>
            <a:pPr marL="44450" lvl="0" indent="0" algn="just" rtl="0">
              <a:lnSpc>
                <a:spcPct val="115000"/>
              </a:lnSpc>
              <a:spcBef>
                <a:spcPts val="0"/>
              </a:spcBef>
              <a:spcAft>
                <a:spcPts val="0"/>
              </a:spcAft>
              <a:buSzPts val="1100"/>
              <a:buNone/>
            </a:pPr>
            <a:endParaRPr lang="en-US" sz="1200" b="0" i="0" u="none" strike="noStrike" dirty="0">
              <a:solidFill>
                <a:srgbClr val="002060"/>
              </a:solidFill>
              <a:effectLst/>
              <a:latin typeface="Roboto Slab" charset="0"/>
              <a:ea typeface="Roboto Slab" charset="0"/>
              <a:cs typeface="Roboto Slab" charset="0"/>
            </a:endParaRPr>
          </a:p>
          <a:p>
            <a:pPr marL="285750" lvl="0" indent="-241300" algn="just" rtl="0">
              <a:lnSpc>
                <a:spcPct val="115000"/>
              </a:lnSpc>
              <a:spcBef>
                <a:spcPts val="0"/>
              </a:spcBef>
              <a:spcAft>
                <a:spcPts val="0"/>
              </a:spcAft>
              <a:buSzPts val="1100"/>
              <a:buFont typeface="Arial"/>
              <a:buChar char="●"/>
            </a:pPr>
            <a:r>
              <a:rPr lang="en-US" sz="1200" dirty="0">
                <a:solidFill>
                  <a:srgbClr val="002060"/>
                </a:solidFill>
                <a:latin typeface="Roboto Slab" charset="0"/>
                <a:ea typeface="Roboto Slab" charset="0"/>
                <a:cs typeface="Roboto Slab" charset="0"/>
              </a:rPr>
              <a:t>Random forest Algorithm Provided the Highest accuracy and kappa coefficient.</a:t>
            </a:r>
            <a:endParaRPr lang="en-US" sz="1200" b="0" i="0" u="none" strike="noStrike" dirty="0">
              <a:solidFill>
                <a:srgbClr val="002060"/>
              </a:solidFill>
              <a:effectLst/>
              <a:latin typeface="Roboto Slab" charset="0"/>
              <a:ea typeface="Roboto Slab" charset="0"/>
              <a:cs typeface="Roboto Slab" charset="0"/>
            </a:endParaRPr>
          </a:p>
          <a:p>
            <a:pPr marL="44450" lvl="0" indent="0" algn="just" rtl="0">
              <a:lnSpc>
                <a:spcPct val="115000"/>
              </a:lnSpc>
              <a:spcBef>
                <a:spcPts val="0"/>
              </a:spcBef>
              <a:spcAft>
                <a:spcPts val="0"/>
              </a:spcAft>
              <a:buSzPts val="1100"/>
              <a:buNone/>
            </a:pPr>
            <a:endParaRPr lang="en-US" sz="1200" b="0" i="0" u="none" strike="noStrike" dirty="0">
              <a:solidFill>
                <a:srgbClr val="000000"/>
              </a:solidFill>
              <a:effectLst/>
              <a:latin typeface="Times New Roman" panose="02020603050405020304" pitchFamily="18" charset="0"/>
            </a:endParaRPr>
          </a:p>
        </p:txBody>
      </p:sp>
      <p:sp>
        <p:nvSpPr>
          <p:cNvPr id="185" name="Google Shape;185;p28"/>
          <p:cNvSpPr txBox="1">
            <a:spLocks noGrp="1"/>
          </p:cNvSpPr>
          <p:nvPr>
            <p:ph type="body" idx="4294967295"/>
          </p:nvPr>
        </p:nvSpPr>
        <p:spPr>
          <a:xfrm>
            <a:off x="500250" y="526499"/>
            <a:ext cx="2668800" cy="444174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indent="0" algn="ctr">
              <a:lnSpc>
                <a:spcPct val="107000"/>
              </a:lnSpc>
              <a:spcBef>
                <a:spcPts val="0"/>
              </a:spcBef>
              <a:spcAft>
                <a:spcPts val="800"/>
              </a:spcAft>
              <a:buNone/>
            </a:pPr>
            <a:r>
              <a:rPr lang="en-US" sz="1600" b="1" dirty="0">
                <a:solidFill>
                  <a:srgbClr val="002060"/>
                </a:solidFill>
                <a:latin typeface="Roboto Slab" charset="0"/>
                <a:ea typeface="Roboto Slab" charset="0"/>
                <a:cs typeface="Roboto Slab" charset="0"/>
              </a:rPr>
              <a:t>R</a:t>
            </a:r>
            <a:r>
              <a:rPr lang="en-US" sz="1600" b="1" i="0" u="none" strike="noStrike" dirty="0">
                <a:solidFill>
                  <a:srgbClr val="002060"/>
                </a:solidFill>
                <a:effectLst/>
                <a:latin typeface="Roboto Slab" charset="0"/>
                <a:ea typeface="Roboto Slab" charset="0"/>
                <a:cs typeface="Roboto Slab" charset="0"/>
              </a:rPr>
              <a:t>iparian and forest ecosystem classification</a:t>
            </a:r>
          </a:p>
          <a:p>
            <a:pPr marL="0" marR="0" indent="0" algn="ctr">
              <a:lnSpc>
                <a:spcPct val="107000"/>
              </a:lnSpc>
              <a:spcBef>
                <a:spcPts val="0"/>
              </a:spcBef>
              <a:spcAft>
                <a:spcPts val="800"/>
              </a:spcAft>
              <a:buNone/>
            </a:pPr>
            <a:r>
              <a:rPr lang="en" sz="1400" dirty="0">
                <a:solidFill>
                  <a:srgbClr val="002060"/>
                </a:solidFill>
                <a:latin typeface="Roboto Slab" charset="0"/>
                <a:ea typeface="Roboto Slab" charset="0"/>
                <a:cs typeface="Roboto Slab" charset="0"/>
                <a:sym typeface="Arial"/>
              </a:rPr>
              <a:t>[1]</a:t>
            </a:r>
            <a:endParaRPr sz="1400" dirty="0">
              <a:solidFill>
                <a:srgbClr val="002060"/>
              </a:solidFill>
              <a:latin typeface="Roboto Slab" charset="0"/>
              <a:ea typeface="Roboto Slab" charset="0"/>
              <a:cs typeface="Roboto Slab" charset="0"/>
              <a:sym typeface="Arial"/>
            </a:endParaRPr>
          </a:p>
          <a:p>
            <a:pPr marL="285750" lvl="0" indent="-285750" algn="just" rtl="0">
              <a:lnSpc>
                <a:spcPct val="115000"/>
              </a:lnSpc>
              <a:spcBef>
                <a:spcPts val="0"/>
              </a:spcBef>
              <a:spcAft>
                <a:spcPts val="0"/>
              </a:spcAft>
              <a:buSzPts val="1806"/>
              <a:buFont typeface="Arial"/>
              <a:buChar char="•"/>
            </a:pPr>
            <a:r>
              <a:rPr lang="en-US" sz="1200" b="0" i="0" u="none" strike="noStrike" dirty="0">
                <a:solidFill>
                  <a:srgbClr val="002060"/>
                </a:solidFill>
                <a:effectLst/>
                <a:latin typeface="Roboto Slab" charset="0"/>
                <a:ea typeface="Roboto Slab" charset="0"/>
                <a:cs typeface="Roboto Slab" charset="0"/>
              </a:rPr>
              <a:t>T</a:t>
            </a:r>
            <a:r>
              <a:rPr lang="en-US" sz="1200" dirty="0">
                <a:solidFill>
                  <a:srgbClr val="002060"/>
                </a:solidFill>
                <a:latin typeface="Roboto Slab" charset="0"/>
                <a:ea typeface="Roboto Slab" charset="0"/>
                <a:cs typeface="Roboto Slab" charset="0"/>
              </a:rPr>
              <a:t>errestrial Ecosystem Mapping [TEM] For Vegetation calculation.</a:t>
            </a:r>
          </a:p>
          <a:p>
            <a:pPr marL="0" lvl="0" indent="0" algn="just" rtl="0">
              <a:lnSpc>
                <a:spcPct val="115000"/>
              </a:lnSpc>
              <a:spcBef>
                <a:spcPts val="0"/>
              </a:spcBef>
              <a:spcAft>
                <a:spcPts val="0"/>
              </a:spcAft>
              <a:buSzPts val="1806"/>
              <a:buNone/>
            </a:pPr>
            <a:endParaRPr lang="en-US" sz="1200" b="0" i="0" u="none" strike="noStrike" dirty="0">
              <a:solidFill>
                <a:srgbClr val="002060"/>
              </a:solidFill>
              <a:effectLst/>
              <a:latin typeface="Roboto Slab" charset="0"/>
              <a:ea typeface="Roboto Slab" charset="0"/>
              <a:cs typeface="Roboto Slab" charset="0"/>
            </a:endParaRPr>
          </a:p>
          <a:p>
            <a:pPr marL="285750" lvl="0" indent="-285750" algn="just" rtl="0">
              <a:lnSpc>
                <a:spcPct val="115000"/>
              </a:lnSpc>
              <a:spcBef>
                <a:spcPts val="0"/>
              </a:spcBef>
              <a:spcAft>
                <a:spcPts val="0"/>
              </a:spcAft>
              <a:buSzPts val="1806"/>
              <a:buFont typeface="Arial"/>
              <a:buChar char="•"/>
            </a:pPr>
            <a:r>
              <a:rPr lang="en-US" sz="1200" b="0" i="0" u="none" strike="noStrike" dirty="0">
                <a:solidFill>
                  <a:srgbClr val="002060"/>
                </a:solidFill>
                <a:effectLst/>
                <a:latin typeface="Roboto Slab" charset="0"/>
                <a:ea typeface="Roboto Slab" charset="0"/>
                <a:cs typeface="Roboto Slab" charset="0"/>
              </a:rPr>
              <a:t>Results showed that window sizes of 3×3 pixels and 11×11 pixels were most appropriate for image texture calculations</a:t>
            </a:r>
            <a:endParaRPr lang="en-US" sz="1200" dirty="0">
              <a:solidFill>
                <a:srgbClr val="002060"/>
              </a:solidFill>
              <a:latin typeface="Roboto Slab" charset="0"/>
              <a:ea typeface="Roboto Slab" charset="0"/>
              <a:cs typeface="Roboto Slab" charset="0"/>
            </a:endParaRPr>
          </a:p>
          <a:p>
            <a:pPr marL="0" lvl="0" indent="0" algn="just" rtl="0">
              <a:lnSpc>
                <a:spcPct val="115000"/>
              </a:lnSpc>
              <a:spcBef>
                <a:spcPts val="0"/>
              </a:spcBef>
              <a:spcAft>
                <a:spcPts val="0"/>
              </a:spcAft>
              <a:buSzPts val="1806"/>
              <a:buNone/>
            </a:pPr>
            <a:endParaRPr lang="en-IN" sz="1200" dirty="0">
              <a:solidFill>
                <a:schemeClr val="tx2">
                  <a:lumMod val="10000"/>
                </a:schemeClr>
              </a:solidFill>
              <a:effectLst/>
              <a:latin typeface="Times New Roman" panose="02020603050405020304" pitchFamily="18" charset="0"/>
              <a:ea typeface="Calibri" panose="020F0502020204030204" pitchFamily="34" charset="0"/>
            </a:endParaRPr>
          </a:p>
        </p:txBody>
      </p:sp>
      <p:sp>
        <p:nvSpPr>
          <p:cNvPr id="186" name="Google Shape;18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5</a:t>
            </a:fld>
            <a:endParaRPr>
              <a:solidFill>
                <a:srgbClr val="222222"/>
              </a:solidFill>
            </a:endParaRPr>
          </a:p>
        </p:txBody>
      </p:sp>
      <p:pic>
        <p:nvPicPr>
          <p:cNvPr id="1026" name="Picture 2" descr="Satellite-based analysis of classification algorithms applied to the  riparian zone of the Malaya Kokshaga river">
            <a:extLst>
              <a:ext uri="{FF2B5EF4-FFF2-40B4-BE49-F238E27FC236}">
                <a16:creationId xmlns:a16="http://schemas.microsoft.com/office/drawing/2014/main" xmlns="" id="{F9D5D7AA-8833-E280-C730-5C6A8E9493FC}"/>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rot="5400000">
            <a:off x="6863427" y="2940671"/>
            <a:ext cx="1198442" cy="2019619"/>
          </a:xfrm>
          <a:prstGeom prst="rect">
            <a:avLst/>
          </a:prstGeom>
          <a:extLst>
            <a:ext uri="{909E8E84-426E-40DD-AFC4-6F175D3DCCD1}">
              <a14:hiddenFill xmlns:a14="http://schemas.microsoft.com/office/drawing/2010/main" xmlns="">
                <a:solidFill>
                  <a:srgbClr val="FFFFFF"/>
                </a:solidFill>
              </a14:hiddenFill>
            </a:ext>
          </a:extLst>
        </p:spPr>
      </p:pic>
      <p:pic>
        <p:nvPicPr>
          <p:cNvPr id="1030" name="Picture 6" descr="Assessment of high spatial resolution satellite imagery for monitoring  riparian vegetation: riverine management in the smallholding | SpringerLink">
            <a:extLst>
              <a:ext uri="{FF2B5EF4-FFF2-40B4-BE49-F238E27FC236}">
                <a16:creationId xmlns:a16="http://schemas.microsoft.com/office/drawing/2014/main" xmlns="" id="{613A1142-AE8A-5271-8754-6CCC21787D65}"/>
              </a:ext>
            </a:extLst>
          </p:cNvPr>
          <p:cNvPicPr>
            <a:picLocks noChangeAspect="1" noChangeArrowheads="1"/>
          </p:cNvPicPr>
          <p:nvPr/>
        </p:nvPicPr>
        <p:blipFill rotWithShape="1">
          <a:blip r:embed="rId4">
            <a:extLst>
              <a:ext uri="{28A0092B-C50C-407E-A947-70E740481C1C}">
                <a14:useLocalDpi xmlns:a14="http://schemas.microsoft.com/office/drawing/2010/main" xmlns="" val="0"/>
              </a:ext>
            </a:extLst>
          </a:blip>
          <a:srcRect b="14448"/>
          <a:stretch/>
        </p:blipFill>
        <p:spPr bwMode="auto">
          <a:xfrm>
            <a:off x="3652211" y="3351258"/>
            <a:ext cx="2198403" cy="1311959"/>
          </a:xfrm>
          <a:prstGeom prst="rect">
            <a:avLst/>
          </a:prstGeom>
          <a:noFill/>
          <a:extLst>
            <a:ext uri="{909E8E84-426E-40DD-AFC4-6F175D3DCCD1}">
              <a14:hiddenFill xmlns:a14="http://schemas.microsoft.com/office/drawing/2010/main" xmlns="">
                <a:solidFill>
                  <a:srgbClr val="FFFFFF"/>
                </a:solidFill>
              </a14:hiddenFill>
            </a:ext>
          </a:extLst>
        </p:spPr>
      </p:pic>
      <p:pic>
        <p:nvPicPr>
          <p:cNvPr id="1032" name="Picture 8" descr="Application of high spatial resolution satellite imagery for riparian and forest  ecosystem classification - ScienceDirect">
            <a:extLst>
              <a:ext uri="{FF2B5EF4-FFF2-40B4-BE49-F238E27FC236}">
                <a16:creationId xmlns:a16="http://schemas.microsoft.com/office/drawing/2014/main" xmlns="" id="{129FBEA0-A85C-DD8D-0862-7807BE8BF48A}"/>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rot="16200000">
            <a:off x="1300295" y="2891813"/>
            <a:ext cx="1198443" cy="2117336"/>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body" idx="1"/>
          </p:nvPr>
        </p:nvSpPr>
        <p:spPr>
          <a:xfrm>
            <a:off x="3334050" y="526374"/>
            <a:ext cx="2637000" cy="4530316"/>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algn="ctr">
              <a:lnSpc>
                <a:spcPct val="107000"/>
              </a:lnSpc>
              <a:spcBef>
                <a:spcPts val="0"/>
              </a:spcBef>
              <a:spcAft>
                <a:spcPts val="800"/>
              </a:spcAft>
            </a:pPr>
            <a:r>
              <a:rPr lang="en-US" b="1" dirty="0">
                <a:solidFill>
                  <a:srgbClr val="002060"/>
                </a:solidFill>
                <a:latin typeface="Roboto Slab" charset="0"/>
                <a:ea typeface="Roboto Slab" charset="0"/>
                <a:cs typeface="Roboto Slab" charset="0"/>
              </a:rPr>
              <a:t>R</a:t>
            </a:r>
            <a:r>
              <a:rPr lang="en-US" b="1" i="0" u="none" strike="noStrike" dirty="0">
                <a:solidFill>
                  <a:srgbClr val="002060"/>
                </a:solidFill>
                <a:effectLst/>
                <a:latin typeface="Roboto Slab" charset="0"/>
                <a:ea typeface="Roboto Slab" charset="0"/>
                <a:cs typeface="Roboto Slab" charset="0"/>
              </a:rPr>
              <a:t>emote sensing for satellite images</a:t>
            </a:r>
          </a:p>
          <a:p>
            <a:pPr marL="0" marR="0" algn="ctr">
              <a:lnSpc>
                <a:spcPct val="107000"/>
              </a:lnSpc>
              <a:spcBef>
                <a:spcPts val="0"/>
              </a:spcBef>
              <a:spcAft>
                <a:spcPts val="800"/>
              </a:spcAft>
            </a:pPr>
            <a:r>
              <a:rPr lang="en" sz="1400" dirty="0">
                <a:solidFill>
                  <a:srgbClr val="002060"/>
                </a:solidFill>
                <a:latin typeface="Roboto Slab" charset="0"/>
                <a:ea typeface="Roboto Slab" charset="0"/>
                <a:cs typeface="Roboto Slab" charset="0"/>
                <a:sym typeface="Arial"/>
              </a:rPr>
              <a:t>[5]</a:t>
            </a:r>
            <a:endParaRPr sz="1200" dirty="0">
              <a:solidFill>
                <a:srgbClr val="002060"/>
              </a:solidFill>
              <a:latin typeface="Roboto Slab" charset="0"/>
              <a:ea typeface="Roboto Slab" charset="0"/>
              <a:cs typeface="Roboto Slab" charset="0"/>
              <a:sym typeface="Arial"/>
            </a:endParaRPr>
          </a:p>
          <a:p>
            <a:pPr marL="285750" lvl="0" indent="-241300" algn="just" rtl="0">
              <a:spcBef>
                <a:spcPts val="0"/>
              </a:spcBef>
              <a:spcAft>
                <a:spcPts val="0"/>
              </a:spcAft>
              <a:buSzPts val="1100"/>
              <a:buFont typeface="Arial"/>
              <a:buChar char="●"/>
            </a:pPr>
            <a:r>
              <a:rPr lang="en-US" sz="1200" dirty="0">
                <a:solidFill>
                  <a:srgbClr val="002060"/>
                </a:solidFill>
                <a:latin typeface="Roboto Slab" charset="0"/>
                <a:ea typeface="Roboto Slab" charset="0"/>
                <a:cs typeface="Roboto Slab" charset="0"/>
              </a:rPr>
              <a:t>Used Classification Techniques Such as </a:t>
            </a:r>
            <a:r>
              <a:rPr lang="en-US" sz="1200" b="0" i="0" u="none" strike="noStrike" dirty="0">
                <a:solidFill>
                  <a:srgbClr val="002060"/>
                </a:solidFill>
                <a:effectLst/>
                <a:latin typeface="Roboto Slab" charset="0"/>
                <a:ea typeface="Roboto Slab" charset="0"/>
                <a:cs typeface="Roboto Slab" charset="0"/>
              </a:rPr>
              <a:t>object oriented Classification    and Supervised-Unsupervised Classification.</a:t>
            </a:r>
          </a:p>
          <a:p>
            <a:pPr marL="44450" lvl="0" indent="0" algn="just" rtl="0">
              <a:spcBef>
                <a:spcPts val="0"/>
              </a:spcBef>
              <a:spcAft>
                <a:spcPts val="0"/>
              </a:spcAft>
              <a:buSzPts val="1100"/>
            </a:pPr>
            <a:endParaRPr lang="en-US" sz="1200" b="0" i="0" u="none" strike="noStrike" dirty="0">
              <a:solidFill>
                <a:srgbClr val="002060"/>
              </a:solidFill>
              <a:effectLst/>
              <a:latin typeface="Roboto Slab" charset="0"/>
              <a:ea typeface="Roboto Slab" charset="0"/>
              <a:cs typeface="Roboto Slab" charset="0"/>
            </a:endParaRPr>
          </a:p>
          <a:p>
            <a:pPr marL="285750" lvl="0" indent="-241300" algn="just" rtl="0">
              <a:spcBef>
                <a:spcPts val="0"/>
              </a:spcBef>
              <a:spcAft>
                <a:spcPts val="0"/>
              </a:spcAft>
              <a:buSzPts val="1100"/>
              <a:buFont typeface="Arial"/>
              <a:buChar char="●"/>
            </a:pPr>
            <a:r>
              <a:rPr lang="en-US" sz="1200" b="0" i="0" u="none" strike="noStrike" dirty="0">
                <a:solidFill>
                  <a:srgbClr val="002060"/>
                </a:solidFill>
                <a:effectLst/>
                <a:latin typeface="Roboto Slab" charset="0"/>
                <a:ea typeface="Roboto Slab" charset="0"/>
                <a:cs typeface="Roboto Slab" charset="0"/>
              </a:rPr>
              <a:t>segmentation of images into its land cover type.</a:t>
            </a:r>
          </a:p>
          <a:p>
            <a:pPr marL="285750" lvl="0" indent="-241300" algn="just" rtl="0">
              <a:spcBef>
                <a:spcPts val="0"/>
              </a:spcBef>
              <a:spcAft>
                <a:spcPts val="0"/>
              </a:spcAft>
              <a:buSzPts val="1100"/>
              <a:buFont typeface="Arial"/>
              <a:buChar char="●"/>
            </a:pPr>
            <a:endParaRPr lang="en-US" sz="1200" b="0" i="0" u="none" strike="noStrike" dirty="0">
              <a:solidFill>
                <a:srgbClr val="252525"/>
              </a:solidFill>
              <a:effectLst/>
              <a:latin typeface="Times New Roman" panose="02020603050405020304" pitchFamily="18" charset="0"/>
            </a:endParaRPr>
          </a:p>
        </p:txBody>
      </p:sp>
      <p:sp>
        <p:nvSpPr>
          <p:cNvPr id="184" name="Google Shape;184;p28"/>
          <p:cNvSpPr txBox="1">
            <a:spLocks noGrp="1"/>
          </p:cNvSpPr>
          <p:nvPr>
            <p:ph type="body" idx="4294967295"/>
          </p:nvPr>
        </p:nvSpPr>
        <p:spPr>
          <a:xfrm>
            <a:off x="6136050" y="526374"/>
            <a:ext cx="2548800" cy="4530316"/>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38100" indent="0" algn="ctr" rtl="0" fontAlgn="base">
              <a:spcBef>
                <a:spcPts val="0"/>
              </a:spcBef>
              <a:spcAft>
                <a:spcPts val="0"/>
              </a:spcAft>
              <a:buNone/>
            </a:pPr>
            <a:r>
              <a:rPr lang="en-US" sz="1800" b="1" i="0" u="none" strike="noStrike" dirty="0">
                <a:solidFill>
                  <a:srgbClr val="002060"/>
                </a:solidFill>
                <a:effectLst/>
                <a:latin typeface="Roboto Slab" charset="0"/>
                <a:ea typeface="Roboto Slab" charset="0"/>
                <a:cs typeface="Roboto Slab" charset="0"/>
              </a:rPr>
              <a:t>Mangrove mapping using satellite imagery</a:t>
            </a:r>
          </a:p>
          <a:p>
            <a:pPr marL="285750" lvl="0" indent="-108839" algn="ctr" rtl="0">
              <a:lnSpc>
                <a:spcPct val="100000"/>
              </a:lnSpc>
              <a:spcBef>
                <a:spcPts val="0"/>
              </a:spcBef>
              <a:spcAft>
                <a:spcPts val="0"/>
              </a:spcAft>
              <a:buSzPts val="2786"/>
              <a:buFont typeface="Arial"/>
              <a:buNone/>
            </a:pPr>
            <a:r>
              <a:rPr lang="en" sz="1400" dirty="0">
                <a:solidFill>
                  <a:srgbClr val="002060"/>
                </a:solidFill>
                <a:latin typeface="Roboto Slab" charset="0"/>
                <a:ea typeface="Roboto Slab" charset="0"/>
                <a:cs typeface="Roboto Slab" charset="0"/>
                <a:sym typeface="Arial"/>
              </a:rPr>
              <a:t>[6]</a:t>
            </a:r>
          </a:p>
          <a:p>
            <a:pPr marL="285750" lvl="0" indent="-108839" algn="ctr" rtl="0">
              <a:lnSpc>
                <a:spcPct val="100000"/>
              </a:lnSpc>
              <a:spcBef>
                <a:spcPts val="0"/>
              </a:spcBef>
              <a:spcAft>
                <a:spcPts val="0"/>
              </a:spcAft>
              <a:buSzPts val="2786"/>
              <a:buFont typeface="Arial"/>
              <a:buNone/>
            </a:pPr>
            <a:endParaRPr lang="en-US" sz="1400" dirty="0">
              <a:solidFill>
                <a:srgbClr val="002060"/>
              </a:solidFill>
              <a:latin typeface="Roboto Slab" charset="0"/>
              <a:ea typeface="Roboto Slab" charset="0"/>
              <a:cs typeface="Roboto Slab" charset="0"/>
              <a:sym typeface="Arial"/>
            </a:endParaRPr>
          </a:p>
          <a:p>
            <a:pPr marL="285750" indent="-285750" algn="just">
              <a:spcBef>
                <a:spcPts val="0"/>
              </a:spcBef>
              <a:buSzPts val="1806"/>
            </a:pPr>
            <a:r>
              <a:rPr lang="en-US" sz="1200" b="0" i="0" u="none" strike="noStrike" dirty="0">
                <a:solidFill>
                  <a:srgbClr val="002060"/>
                </a:solidFill>
                <a:effectLst/>
                <a:latin typeface="Roboto Slab" charset="0"/>
                <a:ea typeface="Roboto Slab" charset="0"/>
                <a:cs typeface="Roboto Slab" charset="0"/>
              </a:rPr>
              <a:t>Mangrove forests provide valuable ecosystem services such as coastal erosion protection, water filtration and shelters. </a:t>
            </a:r>
          </a:p>
          <a:p>
            <a:pPr marL="285750" indent="-285750" algn="just">
              <a:spcBef>
                <a:spcPts val="0"/>
              </a:spcBef>
              <a:buSzPts val="1806"/>
            </a:pPr>
            <a:endParaRPr lang="en-US" sz="1200" dirty="0">
              <a:solidFill>
                <a:srgbClr val="002060"/>
              </a:solidFill>
              <a:latin typeface="Roboto Slab" charset="0"/>
              <a:ea typeface="Roboto Slab" charset="0"/>
              <a:cs typeface="Roboto Slab" charset="0"/>
            </a:endParaRPr>
          </a:p>
          <a:p>
            <a:pPr marL="285750" indent="-285750" algn="just">
              <a:spcBef>
                <a:spcPts val="0"/>
              </a:spcBef>
              <a:buSzPts val="1806"/>
            </a:pPr>
            <a:r>
              <a:rPr lang="en-US" sz="1200" b="0" i="0" u="none" strike="noStrike" dirty="0">
                <a:solidFill>
                  <a:srgbClr val="002060"/>
                </a:solidFill>
                <a:effectLst/>
                <a:latin typeface="Roboto Slab" charset="0"/>
                <a:ea typeface="Roboto Slab" charset="0"/>
                <a:cs typeface="Roboto Slab" charset="0"/>
              </a:rPr>
              <a:t>Used Normal Difference Vegetation Index.</a:t>
            </a:r>
          </a:p>
          <a:p>
            <a:pPr marL="0" indent="0" algn="just">
              <a:spcBef>
                <a:spcPts val="0"/>
              </a:spcBef>
              <a:buSzPts val="1806"/>
              <a:buNone/>
            </a:pPr>
            <a:endParaRPr lang="en-US" sz="1200" dirty="0"/>
          </a:p>
        </p:txBody>
      </p:sp>
      <p:sp>
        <p:nvSpPr>
          <p:cNvPr id="185" name="Google Shape;185;p28"/>
          <p:cNvSpPr txBox="1">
            <a:spLocks noGrp="1"/>
          </p:cNvSpPr>
          <p:nvPr>
            <p:ph type="body" idx="4294967295"/>
          </p:nvPr>
        </p:nvSpPr>
        <p:spPr>
          <a:xfrm>
            <a:off x="459150" y="526498"/>
            <a:ext cx="2668800" cy="4530317"/>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indent="0" algn="ctr">
              <a:lnSpc>
                <a:spcPct val="107000"/>
              </a:lnSpc>
              <a:spcBef>
                <a:spcPts val="0"/>
              </a:spcBef>
              <a:spcAft>
                <a:spcPts val="800"/>
              </a:spcAft>
              <a:buNone/>
            </a:pPr>
            <a:r>
              <a:rPr lang="en-US" sz="1800" b="1" i="0" u="none" strike="noStrike" dirty="0">
                <a:solidFill>
                  <a:srgbClr val="002060"/>
                </a:solidFill>
                <a:effectLst/>
                <a:latin typeface="Roboto Slab" charset="0"/>
                <a:ea typeface="Roboto Slab" charset="0"/>
                <a:cs typeface="Roboto Slab" charset="0"/>
              </a:rPr>
              <a:t>Object-based class modeling for riparian </a:t>
            </a:r>
          </a:p>
          <a:p>
            <a:pPr marL="0" marR="0" indent="0" algn="ctr">
              <a:lnSpc>
                <a:spcPct val="107000"/>
              </a:lnSpc>
              <a:spcBef>
                <a:spcPts val="0"/>
              </a:spcBef>
              <a:spcAft>
                <a:spcPts val="800"/>
              </a:spcAft>
              <a:buNone/>
            </a:pPr>
            <a:r>
              <a:rPr lang="en" sz="1400" dirty="0">
                <a:solidFill>
                  <a:srgbClr val="002060"/>
                </a:solidFill>
                <a:latin typeface="Roboto Slab" charset="0"/>
                <a:ea typeface="Roboto Slab" charset="0"/>
                <a:cs typeface="Roboto Slab" charset="0"/>
                <a:sym typeface="Arial"/>
              </a:rPr>
              <a:t>[4]</a:t>
            </a:r>
            <a:endParaRPr lang="en-US" sz="1400" dirty="0">
              <a:solidFill>
                <a:srgbClr val="002060"/>
              </a:solidFill>
              <a:latin typeface="Roboto Slab" charset="0"/>
              <a:ea typeface="Roboto Slab" charset="0"/>
              <a:cs typeface="Roboto Slab" charset="0"/>
              <a:sym typeface="Arial"/>
            </a:endParaRPr>
          </a:p>
          <a:p>
            <a:pPr marL="285750" lvl="0" indent="-285750" algn="just" rtl="0">
              <a:lnSpc>
                <a:spcPct val="115000"/>
              </a:lnSpc>
              <a:spcBef>
                <a:spcPts val="0"/>
              </a:spcBef>
              <a:spcAft>
                <a:spcPts val="0"/>
              </a:spcAft>
              <a:buSzPts val="1806"/>
              <a:buFont typeface="Arial"/>
              <a:buChar char="•"/>
            </a:pPr>
            <a:r>
              <a:rPr lang="en-US" sz="1200" b="0" i="0" u="none" strike="noStrike" dirty="0">
                <a:solidFill>
                  <a:srgbClr val="002060"/>
                </a:solidFill>
                <a:effectLst/>
                <a:latin typeface="Roboto Slab" charset="0"/>
                <a:ea typeface="Roboto Slab" charset="0"/>
                <a:cs typeface="Roboto Slab" charset="0"/>
              </a:rPr>
              <a:t>workflow-based strategy for automated habitat delineation and assessment, using a hierarchical class modeling scheme and 8-band WorldView-2 imagery.</a:t>
            </a:r>
            <a:endParaRPr lang="en-US" sz="1200" dirty="0">
              <a:solidFill>
                <a:srgbClr val="002060"/>
              </a:solidFill>
              <a:latin typeface="Roboto Slab" charset="0"/>
              <a:ea typeface="Roboto Slab" charset="0"/>
              <a:cs typeface="Roboto Slab" charset="0"/>
              <a:sym typeface="Roboto Slab"/>
            </a:endParaRPr>
          </a:p>
          <a:p>
            <a:pPr marL="285750" lvl="0" indent="-285750" algn="just" rtl="0">
              <a:lnSpc>
                <a:spcPct val="115000"/>
              </a:lnSpc>
              <a:spcBef>
                <a:spcPts val="0"/>
              </a:spcBef>
              <a:spcAft>
                <a:spcPts val="0"/>
              </a:spcAft>
              <a:buSzPts val="1806"/>
              <a:buFont typeface="Arial"/>
              <a:buChar char="•"/>
            </a:pPr>
            <a:endParaRPr lang="en-US" sz="1200" dirty="0">
              <a:solidFill>
                <a:schemeClr val="bg2">
                  <a:lumMod val="50000"/>
                </a:schemeClr>
              </a:solidFill>
              <a:latin typeface="Roboto Slab"/>
              <a:ea typeface="Roboto Slab"/>
              <a:cs typeface="Roboto Slab"/>
              <a:sym typeface="Roboto Slab"/>
            </a:endParaRPr>
          </a:p>
        </p:txBody>
      </p:sp>
      <p:sp>
        <p:nvSpPr>
          <p:cNvPr id="186" name="Google Shape;18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6</a:t>
            </a:fld>
            <a:endParaRPr dirty="0">
              <a:solidFill>
                <a:srgbClr val="222222"/>
              </a:solidFill>
            </a:endParaRPr>
          </a:p>
        </p:txBody>
      </p:sp>
      <p:pic>
        <p:nvPicPr>
          <p:cNvPr id="2050" name="Picture 2" descr="PDF) Object-based class modeling for assessing habitat quality in riparian  forests">
            <a:extLst>
              <a:ext uri="{FF2B5EF4-FFF2-40B4-BE49-F238E27FC236}">
                <a16:creationId xmlns:a16="http://schemas.microsoft.com/office/drawing/2014/main" xmlns="" id="{D01FE697-BB06-94DB-8727-E60B7EAB3943}"/>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rot="16200000">
            <a:off x="1159730" y="3152078"/>
            <a:ext cx="1286107" cy="2044390"/>
          </a:xfrm>
          <a:prstGeom prst="rect">
            <a:avLst/>
          </a:prstGeom>
          <a:noFill/>
          <a:extLst>
            <a:ext uri="{909E8E84-426E-40DD-AFC4-6F175D3DCCD1}">
              <a14:hiddenFill xmlns:a14="http://schemas.microsoft.com/office/drawing/2010/main" xmlns="">
                <a:solidFill>
                  <a:srgbClr val="FFFFFF"/>
                </a:solidFill>
              </a14:hiddenFill>
            </a:ext>
          </a:extLst>
        </p:spPr>
      </p:pic>
      <p:pic>
        <p:nvPicPr>
          <p:cNvPr id="2052" name="Picture 4" descr="MAPPING AND CHANGE ANALYSIS IN MANGROVE FOREST BY USING LANDSAT IMAGERY">
            <a:extLst>
              <a:ext uri="{FF2B5EF4-FFF2-40B4-BE49-F238E27FC236}">
                <a16:creationId xmlns:a16="http://schemas.microsoft.com/office/drawing/2014/main" xmlns="" id="{B780E279-01A7-8D5B-5938-C8517E265922}"/>
              </a:ext>
            </a:extLst>
          </p:cNvPr>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6405789" y="3521870"/>
            <a:ext cx="2066669" cy="1295457"/>
          </a:xfrm>
          <a:prstGeom prst="rect">
            <a:avLst/>
          </a:prstGeom>
          <a:noFill/>
          <a:extLst>
            <a:ext uri="{909E8E84-426E-40DD-AFC4-6F175D3DCCD1}">
              <a14:hiddenFill xmlns:a14="http://schemas.microsoft.com/office/drawing/2010/main" xmlns="">
                <a:solidFill>
                  <a:srgbClr val="FFFFFF"/>
                </a:solidFill>
              </a14:hiddenFill>
            </a:ext>
          </a:extLst>
        </p:spPr>
      </p:pic>
      <p:pic>
        <p:nvPicPr>
          <p:cNvPr id="2054" name="Picture 6" descr="Shape-index values on patch level. | Download Scientific Diagram">
            <a:extLst>
              <a:ext uri="{FF2B5EF4-FFF2-40B4-BE49-F238E27FC236}">
                <a16:creationId xmlns:a16="http://schemas.microsoft.com/office/drawing/2014/main" xmlns="" id="{9F86334E-A72F-1144-1175-06935C5F10B9}"/>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rot="16200000">
            <a:off x="3924273" y="3183980"/>
            <a:ext cx="1295458" cy="197123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791639060"/>
      </p:ext>
    </p:extLst>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1036749" y="217091"/>
            <a:ext cx="3709116" cy="1028700"/>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r>
              <a:rPr lang="en-US" sz="2800" dirty="0" smtClean="0">
                <a:solidFill>
                  <a:schemeClr val="bg1"/>
                </a:solidFill>
              </a:rPr>
              <a:t>Research Gap </a:t>
            </a:r>
            <a:r>
              <a:rPr lang="en" sz="2800" dirty="0" smtClean="0">
                <a:solidFill>
                  <a:schemeClr val="bg1"/>
                </a:solidFill>
              </a:rPr>
              <a:t>:</a:t>
            </a:r>
            <a:endParaRPr sz="2800" dirty="0">
              <a:solidFill>
                <a:schemeClr val="bg1"/>
              </a:solidFill>
            </a:endParaRPr>
          </a:p>
        </p:txBody>
      </p:sp>
      <p:grpSp>
        <p:nvGrpSpPr>
          <p:cNvPr id="2" name="Google Shape;163;p26"/>
          <p:cNvGrpSpPr/>
          <p:nvPr/>
        </p:nvGrpSpPr>
        <p:grpSpPr>
          <a:xfrm>
            <a:off x="386366" y="478767"/>
            <a:ext cx="496595" cy="39055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7</a:t>
            </a:fld>
            <a:endParaRPr>
              <a:solidFill>
                <a:srgbClr val="222222"/>
              </a:solidFill>
            </a:endParaRPr>
          </a:p>
        </p:txBody>
      </p:sp>
      <p:sp>
        <p:nvSpPr>
          <p:cNvPr id="3" name="TextBox 2">
            <a:extLst>
              <a:ext uri="{FF2B5EF4-FFF2-40B4-BE49-F238E27FC236}">
                <a16:creationId xmlns:a16="http://schemas.microsoft.com/office/drawing/2014/main" xmlns="" id="{33EC4A3C-61C1-7D2D-0E4B-A18BF9BFBE65}"/>
              </a:ext>
            </a:extLst>
          </p:cNvPr>
          <p:cNvSpPr txBox="1"/>
          <p:nvPr/>
        </p:nvSpPr>
        <p:spPr>
          <a:xfrm>
            <a:off x="732738" y="1550079"/>
            <a:ext cx="6466552" cy="1323439"/>
          </a:xfrm>
          <a:prstGeom prst="rect">
            <a:avLst/>
          </a:prstGeom>
          <a:noFill/>
        </p:spPr>
        <p:txBody>
          <a:bodyPr wrap="square">
            <a:spAutoFit/>
          </a:bodyPr>
          <a:lstStyle/>
          <a:p>
            <a:pPr marL="342900" indent="-342900" algn="just">
              <a:buFont typeface="Wingdings" panose="05000000000000000000" pitchFamily="2" charset="2"/>
              <a:buChar char="§"/>
            </a:pPr>
            <a:endParaRPr lang="en-IN" sz="2000" b="1" dirty="0" smtClean="0">
              <a:solidFill>
                <a:srgbClr val="002060"/>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endParaRPr lang="en-US" sz="2000" b="1" dirty="0" smtClean="0">
              <a:solidFill>
                <a:srgbClr val="002060"/>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endParaRPr lang="en-IN" sz="2000" b="1" dirty="0" smtClean="0">
              <a:solidFill>
                <a:srgbClr val="002060"/>
              </a:solidFill>
              <a:latin typeface="Times New Roman" panose="02020603050405020304" pitchFamily="18" charset="0"/>
              <a:ea typeface="Roboto Slab" charset="0"/>
              <a:cs typeface="Times New Roman" panose="02020603050405020304" pitchFamily="18" charset="0"/>
            </a:endParaRPr>
          </a:p>
          <a:p>
            <a:pPr marL="342900" indent="-342900" algn="just">
              <a:buFont typeface="Wingdings" panose="05000000000000000000" pitchFamily="2" charset="2"/>
              <a:buChar char="§"/>
            </a:pPr>
            <a:endParaRPr lang="en-US" sz="2000" dirty="0">
              <a:solidFill>
                <a:srgbClr val="002060"/>
              </a:solidFill>
              <a:latin typeface="Roboto Slab" charset="0"/>
              <a:ea typeface="Roboto Slab" charset="0"/>
              <a:cs typeface="Roboto Slab" charset="0"/>
            </a:endParaRPr>
          </a:p>
        </p:txBody>
      </p:sp>
      <p:sp>
        <p:nvSpPr>
          <p:cNvPr id="13" name="TextBox 12">
            <a:extLst>
              <a:ext uri="{FF2B5EF4-FFF2-40B4-BE49-F238E27FC236}">
                <a16:creationId xmlns:a16="http://schemas.microsoft.com/office/drawing/2014/main" xmlns="" id="{33EC4A3C-61C1-7D2D-0E4B-A18BF9BFBE65}"/>
              </a:ext>
            </a:extLst>
          </p:cNvPr>
          <p:cNvSpPr txBox="1"/>
          <p:nvPr/>
        </p:nvSpPr>
        <p:spPr>
          <a:xfrm>
            <a:off x="1009634" y="1397359"/>
            <a:ext cx="6846478" cy="3477875"/>
          </a:xfrm>
          <a:prstGeom prst="rect">
            <a:avLst/>
          </a:prstGeom>
          <a:noFill/>
        </p:spPr>
        <p:txBody>
          <a:bodyPr wrap="square">
            <a:spAutoFit/>
          </a:bodyPr>
          <a:lstStyle/>
          <a:p>
            <a:pPr marL="342900" indent="-342900" algn="just">
              <a:buFont typeface="Wingdings" panose="05000000000000000000" pitchFamily="2" charset="2"/>
              <a:buChar char="§"/>
            </a:pPr>
            <a:r>
              <a:rPr lang="en-US" sz="2000" b="1" dirty="0" smtClean="0">
                <a:solidFill>
                  <a:srgbClr val="002060"/>
                </a:solidFill>
                <a:latin typeface="Roboto Slab" charset="0"/>
                <a:ea typeface="Roboto Slab" charset="0"/>
                <a:cs typeface="Roboto Slab" charset="0"/>
                <a:sym typeface="Roboto Slab"/>
              </a:rPr>
              <a:t>Unable to give Good results for low Resolution images </a:t>
            </a:r>
          </a:p>
          <a:p>
            <a:pPr marL="342900" indent="-342900" algn="just"/>
            <a:endParaRPr lang="en-IN" sz="2000" b="1" dirty="0" smtClean="0">
              <a:solidFill>
                <a:srgbClr val="002060"/>
              </a:solidFill>
              <a:latin typeface="Times New Roman" panose="02020603050405020304" pitchFamily="18" charset="0"/>
              <a:cs typeface="Times New Roman" panose="02020603050405020304" pitchFamily="18" charset="0"/>
            </a:endParaRPr>
          </a:p>
          <a:p>
            <a:pPr marL="342900" lvl="0" indent="-342900" algn="just">
              <a:buFont typeface="Wingdings" panose="05000000000000000000" pitchFamily="2" charset="2"/>
              <a:buChar char="§"/>
            </a:pPr>
            <a:r>
              <a:rPr lang="en-US" sz="2000" b="1" dirty="0" smtClean="0">
                <a:solidFill>
                  <a:srgbClr val="002060"/>
                </a:solidFill>
                <a:latin typeface="Roboto Slab" charset="0"/>
                <a:ea typeface="Roboto Slab" charset="0"/>
                <a:cs typeface="Roboto Slab" charset="0"/>
                <a:sym typeface="Roboto Slab"/>
              </a:rPr>
              <a:t>Insufficient investigation of  image   Variability effects</a:t>
            </a:r>
          </a:p>
          <a:p>
            <a:pPr marL="342900" indent="-342900" algn="just">
              <a:buFont typeface="Wingdings" panose="05000000000000000000" pitchFamily="2" charset="2"/>
              <a:buChar char="§"/>
            </a:pPr>
            <a:endParaRPr lang="en-IN" sz="2000" b="1" dirty="0" smtClean="0">
              <a:solidFill>
                <a:srgbClr val="002060"/>
              </a:solidFill>
              <a:latin typeface="Times New Roman" panose="02020603050405020304" pitchFamily="18" charset="0"/>
              <a:cs typeface="Times New Roman" panose="02020603050405020304" pitchFamily="18" charset="0"/>
            </a:endParaRPr>
          </a:p>
          <a:p>
            <a:pPr marL="342900" lvl="0" indent="-342900" algn="just">
              <a:buFont typeface="Wingdings" panose="05000000000000000000" pitchFamily="2" charset="2"/>
              <a:buChar char="§"/>
            </a:pPr>
            <a:r>
              <a:rPr lang="en-US" sz="2000" b="1" dirty="0" smtClean="0">
                <a:solidFill>
                  <a:srgbClr val="002060"/>
                </a:solidFill>
                <a:latin typeface="Roboto Slab" charset="0"/>
                <a:ea typeface="Roboto Slab" charset="0"/>
                <a:cs typeface="Roboto Slab" charset="0"/>
              </a:rPr>
              <a:t>Inadequate research on how to account for temporal changes.</a:t>
            </a:r>
          </a:p>
          <a:p>
            <a:pPr marL="342900" lvl="0" indent="-342900" algn="just">
              <a:buFont typeface="Wingdings" panose="05000000000000000000" pitchFamily="2" charset="2"/>
              <a:buChar char="§"/>
            </a:pPr>
            <a:endParaRPr lang="en-IN" sz="2000" b="1" dirty="0" smtClean="0">
              <a:solidFill>
                <a:srgbClr val="002060"/>
              </a:solidFill>
              <a:latin typeface="Roboto Slab" charset="0"/>
              <a:ea typeface="Roboto Slab" charset="0"/>
              <a:cs typeface="Roboto Slab" charset="0"/>
              <a:sym typeface="Roboto Slab"/>
            </a:endParaRPr>
          </a:p>
          <a:p>
            <a:pPr marL="342900" indent="-342900" algn="just">
              <a:buFont typeface="Wingdings" panose="05000000000000000000" pitchFamily="2" charset="2"/>
              <a:buChar char="§"/>
            </a:pPr>
            <a:r>
              <a:rPr lang="en-US" sz="2000" b="1" dirty="0" smtClean="0">
                <a:solidFill>
                  <a:srgbClr val="002060"/>
                </a:solidFill>
                <a:latin typeface="Roboto Slab" charset="0"/>
                <a:ea typeface="Roboto Slab" charset="0"/>
                <a:cs typeface="Roboto Slab" charset="0"/>
                <a:sym typeface="Roboto Slab"/>
              </a:rPr>
              <a:t>Limited Approaches Using Computer Vision </a:t>
            </a:r>
            <a:endParaRPr lang="en-IN" sz="2000" b="1" dirty="0" smtClean="0">
              <a:solidFill>
                <a:srgbClr val="002060"/>
              </a:solidFill>
              <a:latin typeface="Times New Roman" panose="02020603050405020304" pitchFamily="18" charset="0"/>
              <a:ea typeface="Roboto Slab" charset="0"/>
              <a:cs typeface="Times New Roman" panose="02020603050405020304" pitchFamily="18" charset="0"/>
            </a:endParaRPr>
          </a:p>
          <a:p>
            <a:pPr marL="342900" indent="-342900" algn="just">
              <a:buFont typeface="Wingdings" panose="05000000000000000000" pitchFamily="2" charset="2"/>
              <a:buChar char="§"/>
            </a:pPr>
            <a:endParaRPr lang="en-US" sz="2000" dirty="0">
              <a:solidFill>
                <a:srgbClr val="002060"/>
              </a:solidFill>
              <a:latin typeface="Roboto Slab" charset="0"/>
              <a:ea typeface="Roboto Slab" charset="0"/>
              <a:cs typeface="Roboto Slab" charset="0"/>
            </a:endParaRPr>
          </a:p>
        </p:txBody>
      </p:sp>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1036749" y="217091"/>
            <a:ext cx="3528812" cy="1028700"/>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pPr lvl="0"/>
            <a:r>
              <a:rPr lang="en" sz="2800" b="0" dirty="0" smtClean="0">
                <a:solidFill>
                  <a:schemeClr val="bg1"/>
                </a:solidFill>
              </a:rPr>
              <a:t>Novelty </a:t>
            </a:r>
            <a:r>
              <a:rPr lang="en" sz="2800" dirty="0" smtClean="0">
                <a:solidFill>
                  <a:schemeClr val="bg1"/>
                </a:solidFill>
              </a:rPr>
              <a:t>:</a:t>
            </a:r>
            <a:endParaRPr sz="2800" dirty="0">
              <a:solidFill>
                <a:schemeClr val="bg1"/>
              </a:solidFill>
            </a:endParaRPr>
          </a:p>
        </p:txBody>
      </p:sp>
      <p:grpSp>
        <p:nvGrpSpPr>
          <p:cNvPr id="2" name="Google Shape;163;p26"/>
          <p:cNvGrpSpPr/>
          <p:nvPr/>
        </p:nvGrpSpPr>
        <p:grpSpPr>
          <a:xfrm>
            <a:off x="386366" y="478767"/>
            <a:ext cx="496595" cy="39055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8</a:t>
            </a:fld>
            <a:endParaRPr>
              <a:solidFill>
                <a:srgbClr val="222222"/>
              </a:solidFill>
            </a:endParaRPr>
          </a:p>
        </p:txBody>
      </p:sp>
      <p:sp>
        <p:nvSpPr>
          <p:cNvPr id="3" name="TextBox 2">
            <a:extLst>
              <a:ext uri="{FF2B5EF4-FFF2-40B4-BE49-F238E27FC236}">
                <a16:creationId xmlns:a16="http://schemas.microsoft.com/office/drawing/2014/main" xmlns="" id="{33EC4A3C-61C1-7D2D-0E4B-A18BF9BFBE65}"/>
              </a:ext>
            </a:extLst>
          </p:cNvPr>
          <p:cNvSpPr txBox="1"/>
          <p:nvPr/>
        </p:nvSpPr>
        <p:spPr>
          <a:xfrm>
            <a:off x="1151302" y="1582276"/>
            <a:ext cx="6466552" cy="3046988"/>
          </a:xfrm>
          <a:prstGeom prst="rect">
            <a:avLst/>
          </a:prstGeom>
          <a:noFill/>
        </p:spPr>
        <p:txBody>
          <a:bodyPr wrap="square">
            <a:spAutoFit/>
          </a:bodyPr>
          <a:lstStyle/>
          <a:p>
            <a:pPr marL="342900" indent="-342900" algn="just">
              <a:buFont typeface="Wingdings" panose="05000000000000000000" pitchFamily="2" charset="2"/>
              <a:buChar char="§"/>
            </a:pPr>
            <a:r>
              <a:rPr lang="en-US" sz="2400" b="1" dirty="0" smtClean="0">
                <a:solidFill>
                  <a:srgbClr val="002060"/>
                </a:solidFill>
                <a:latin typeface="Roboto Slab" charset="0"/>
                <a:ea typeface="Roboto Slab" charset="0"/>
                <a:cs typeface="Roboto Slab" charset="0"/>
              </a:rPr>
              <a:t> Utilization of Color Based Segmentation</a:t>
            </a:r>
          </a:p>
          <a:p>
            <a:pPr marL="342900" indent="-342900" algn="just">
              <a:buFont typeface="Wingdings" panose="05000000000000000000" pitchFamily="2" charset="2"/>
              <a:buChar char="§"/>
            </a:pPr>
            <a:endParaRPr lang="en-IN" sz="2400" b="1" dirty="0" smtClean="0">
              <a:solidFill>
                <a:srgbClr val="002060"/>
              </a:solidFill>
              <a:latin typeface="Roboto Slab" charset="0"/>
              <a:ea typeface="Roboto Slab" charset="0"/>
              <a:cs typeface="Roboto Slab" charset="0"/>
            </a:endParaRPr>
          </a:p>
          <a:p>
            <a:pPr marL="342900" indent="-342900" algn="just">
              <a:buFont typeface="Wingdings" panose="05000000000000000000" pitchFamily="2" charset="2"/>
              <a:buChar char="§"/>
            </a:pPr>
            <a:r>
              <a:rPr lang="en-US" sz="2400" b="1" dirty="0" smtClean="0">
                <a:solidFill>
                  <a:srgbClr val="002060"/>
                </a:solidFill>
                <a:latin typeface="Roboto Slab" charset="0"/>
                <a:ea typeface="Roboto Slab" charset="0"/>
                <a:cs typeface="Roboto Slab" charset="0"/>
              </a:rPr>
              <a:t>Integration of temporal data</a:t>
            </a:r>
          </a:p>
          <a:p>
            <a:pPr marL="342900" indent="-342900" algn="just">
              <a:buFont typeface="Wingdings" panose="05000000000000000000" pitchFamily="2" charset="2"/>
              <a:buChar char="§"/>
            </a:pPr>
            <a:endParaRPr lang="en-IN" sz="2400" b="1" dirty="0" smtClean="0">
              <a:solidFill>
                <a:srgbClr val="002060"/>
              </a:solidFill>
              <a:latin typeface="Roboto Slab" charset="0"/>
              <a:ea typeface="Roboto Slab" charset="0"/>
              <a:cs typeface="Roboto Slab" charset="0"/>
            </a:endParaRPr>
          </a:p>
          <a:p>
            <a:pPr marL="342900" lvl="0" indent="-342900" algn="just">
              <a:buFont typeface="Wingdings" panose="05000000000000000000" pitchFamily="2" charset="2"/>
              <a:buChar char="§"/>
            </a:pPr>
            <a:r>
              <a:rPr lang="en-US" sz="2400" b="1" dirty="0" smtClean="0">
                <a:solidFill>
                  <a:srgbClr val="002060"/>
                </a:solidFill>
                <a:latin typeface="Roboto Slab" charset="0"/>
                <a:ea typeface="Roboto Slab" charset="0"/>
                <a:cs typeface="Roboto Slab" charset="0"/>
              </a:rPr>
              <a:t> Use of USGS dataset</a:t>
            </a:r>
          </a:p>
          <a:p>
            <a:pPr marL="342900" lvl="0" indent="-342900" algn="just">
              <a:buFont typeface="Wingdings" panose="05000000000000000000" pitchFamily="2" charset="2"/>
              <a:buChar char="§"/>
            </a:pPr>
            <a:endParaRPr lang="en-IN" sz="2400" b="1" dirty="0" smtClean="0">
              <a:solidFill>
                <a:srgbClr val="002060"/>
              </a:solidFill>
              <a:latin typeface="Roboto Slab" charset="0"/>
              <a:ea typeface="Roboto Slab" charset="0"/>
              <a:cs typeface="Roboto Slab" charset="0"/>
              <a:sym typeface="Roboto Slab"/>
            </a:endParaRPr>
          </a:p>
          <a:p>
            <a:pPr marL="342900" lvl="0" indent="-342900" algn="just">
              <a:buFont typeface="Wingdings" panose="05000000000000000000" pitchFamily="2" charset="2"/>
              <a:buChar char="§"/>
            </a:pPr>
            <a:r>
              <a:rPr lang="en-US" sz="2400" b="1" dirty="0" smtClean="0">
                <a:solidFill>
                  <a:srgbClr val="002060"/>
                </a:solidFill>
                <a:latin typeface="Roboto Slab" charset="0"/>
                <a:ea typeface="Roboto Slab" charset="0"/>
                <a:cs typeface="Roboto Slab" charset="0"/>
                <a:sym typeface="Roboto Slab"/>
              </a:rPr>
              <a:t>Improved Results</a:t>
            </a:r>
          </a:p>
          <a:p>
            <a:pPr marL="342900" indent="-342900" algn="just">
              <a:buFont typeface="Wingdings" panose="05000000000000000000" pitchFamily="2" charset="2"/>
              <a:buChar char="§"/>
            </a:pPr>
            <a:endParaRPr lang="en-US" sz="2400" b="1" dirty="0" smtClean="0">
              <a:solidFill>
                <a:srgbClr val="002060"/>
              </a:solidFill>
              <a:latin typeface="Roboto Slab" charset="0"/>
              <a:ea typeface="Roboto Slab" charset="0"/>
              <a:cs typeface="Roboto Slab" charset="0"/>
            </a:endParaRPr>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2"/>
          <p:cNvSpPr/>
          <p:nvPr/>
        </p:nvSpPr>
        <p:spPr>
          <a:xfrm>
            <a:off x="298150" y="-100"/>
            <a:ext cx="5917200" cy="5143500"/>
          </a:xfrm>
          <a:prstGeom prst="flowChartDelay">
            <a:avLst/>
          </a:prstGeom>
          <a:solidFill>
            <a:schemeClr val="accent3">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32"/>
          <p:cNvSpPr txBox="1"/>
          <p:nvPr/>
        </p:nvSpPr>
        <p:spPr>
          <a:xfrm>
            <a:off x="-172290" y="2021184"/>
            <a:ext cx="5415000" cy="738900"/>
          </a:xfrm>
          <a:prstGeom prst="rect">
            <a:avLst/>
          </a:prstGeom>
          <a:noFill/>
          <a:ln>
            <a:noFill/>
          </a:ln>
        </p:spPr>
        <p:txBody>
          <a:bodyPr spcFirstLastPara="1" wrap="square" lIns="91425" tIns="91425" rIns="91425" bIns="91425" anchor="t" anchorCtr="0">
            <a:spAutoFit/>
          </a:bodyPr>
          <a:lstStyle/>
          <a:p>
            <a:pPr marL="457200" marR="0" lvl="0" indent="-425450" algn="ctr" rtl="0">
              <a:lnSpc>
                <a:spcPct val="100000"/>
              </a:lnSpc>
              <a:spcBef>
                <a:spcPts val="0"/>
              </a:spcBef>
              <a:spcAft>
                <a:spcPts val="0"/>
              </a:spcAft>
              <a:buClr>
                <a:schemeClr val="lt1"/>
              </a:buClr>
              <a:buSzPts val="3100"/>
              <a:buFont typeface="Roboto Slab"/>
              <a:buChar char="❖"/>
            </a:pPr>
            <a:r>
              <a:rPr lang="en" sz="3600" b="1" i="0" u="none" strike="noStrike" cap="none" dirty="0">
                <a:solidFill>
                  <a:schemeClr val="bg1"/>
                </a:solidFill>
                <a:latin typeface="Roboto Slab"/>
                <a:ea typeface="Roboto Slab"/>
                <a:cs typeface="Roboto Slab"/>
                <a:sym typeface="Roboto Slab"/>
              </a:rPr>
              <a:t>METHODOLOGY</a:t>
            </a:r>
            <a:endParaRPr sz="3600" b="1" i="0" u="none" strike="noStrike" cap="none" dirty="0">
              <a:solidFill>
                <a:schemeClr val="bg1"/>
              </a:solidFill>
              <a:latin typeface="Roboto Slab"/>
              <a:ea typeface="Roboto Slab"/>
              <a:cs typeface="Roboto Slab"/>
              <a:sym typeface="Roboto Slab"/>
            </a:endParaRPr>
          </a:p>
        </p:txBody>
      </p:sp>
      <p:sp>
        <p:nvSpPr>
          <p:cNvPr id="231" name="Google Shape;23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pPr marL="0" lvl="0" indent="0" algn="ctr" rtl="0">
                <a:spcBef>
                  <a:spcPts val="0"/>
                </a:spcBef>
                <a:spcAft>
                  <a:spcPts val="0"/>
                </a:spcAft>
                <a:buNone/>
              </a:pPr>
              <a:t>9</a:t>
            </a:fld>
            <a:endParaRPr>
              <a:solidFill>
                <a:srgbClr val="222222"/>
              </a:solidFill>
            </a:endParaRP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Warwick template">
  <a:themeElements>
    <a:clrScheme name="Custom 347">
      <a:dk1>
        <a:srgbClr val="114454"/>
      </a:dk1>
      <a:lt1>
        <a:srgbClr val="FFFFFF"/>
      </a:lt1>
      <a:dk2>
        <a:srgbClr val="5F6C70"/>
      </a:dk2>
      <a:lt2>
        <a:srgbClr val="CED5D8"/>
      </a:lt2>
      <a:accent1>
        <a:srgbClr val="114454"/>
      </a:accent1>
      <a:accent2>
        <a:srgbClr val="18637B"/>
      </a:accent2>
      <a:accent3>
        <a:srgbClr val="309AAD"/>
      </a:accent3>
      <a:accent4>
        <a:srgbClr val="165751"/>
      </a:accent4>
      <a:accent5>
        <a:srgbClr val="3B8D61"/>
      </a:accent5>
      <a:accent6>
        <a:srgbClr val="94BF6E"/>
      </a:accent6>
      <a:hlink>
        <a:srgbClr val="11445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11414</TotalTime>
  <Words>1997</Words>
  <Application>Microsoft Office PowerPoint</Application>
  <PresentationFormat>On-screen Show (16:9)</PresentationFormat>
  <Paragraphs>263</Paragraphs>
  <Slides>20</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Arial</vt:lpstr>
      <vt:lpstr>Times New Roman</vt:lpstr>
      <vt:lpstr>Roboto Slab</vt:lpstr>
      <vt:lpstr>Wingdings</vt:lpstr>
      <vt:lpstr>Noto Sans Symbols</vt:lpstr>
      <vt:lpstr>Nixie One</vt:lpstr>
      <vt:lpstr>Calibri</vt:lpstr>
      <vt:lpstr>Roboto Slab Medium</vt:lpstr>
      <vt:lpstr>Söhne</vt:lpstr>
      <vt:lpstr>Impact</vt:lpstr>
      <vt:lpstr>Warwick template</vt:lpstr>
      <vt:lpstr>Vision Based Satellite Imagery For Riparian And Forest Ecosystem      (CV CP PID- 34)</vt:lpstr>
      <vt:lpstr>Introduction Literature Survey Novelty Methodology Results Advantages and Limitations Conclusion</vt:lpstr>
      <vt:lpstr>INTRODUCTION:</vt:lpstr>
      <vt:lpstr>Slide 4</vt:lpstr>
      <vt:lpstr>Slide 5</vt:lpstr>
      <vt:lpstr>Slide 6</vt:lpstr>
      <vt:lpstr>Research Gap :</vt:lpstr>
      <vt:lpstr>Novelty :</vt:lpstr>
      <vt:lpstr>Slide 9</vt:lpstr>
      <vt:lpstr>Block Diagram :</vt:lpstr>
      <vt:lpstr>Dataset Collection :</vt:lpstr>
      <vt:lpstr>Functional Diagram :</vt:lpstr>
      <vt:lpstr>Features For The Segmented Region :</vt:lpstr>
      <vt:lpstr>Riparian Vegetation Results :</vt:lpstr>
      <vt:lpstr>Forest Vegetation Results :</vt:lpstr>
      <vt:lpstr>Results :</vt:lpstr>
      <vt:lpstr>Slide 17</vt:lpstr>
      <vt:lpstr>Conclusion :</vt:lpstr>
      <vt:lpstr>Slide 19</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Lenovo</cp:lastModifiedBy>
  <cp:revision>101</cp:revision>
  <dcterms:modified xsi:type="dcterms:W3CDTF">2023-05-08T07:45:55Z</dcterms:modified>
</cp:coreProperties>
</file>